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8"/>
  </p:notesMasterIdLst>
  <p:sldIdLst>
    <p:sldId id="792" r:id="rId2"/>
    <p:sldId id="793" r:id="rId3"/>
    <p:sldId id="258" r:id="rId4"/>
    <p:sldId id="706" r:id="rId5"/>
    <p:sldId id="707" r:id="rId6"/>
    <p:sldId id="275" r:id="rId7"/>
    <p:sldId id="749" r:id="rId8"/>
    <p:sldId id="713" r:id="rId9"/>
    <p:sldId id="750" r:id="rId10"/>
    <p:sldId id="726" r:id="rId11"/>
    <p:sldId id="727" r:id="rId12"/>
    <p:sldId id="745" r:id="rId13"/>
    <p:sldId id="758" r:id="rId14"/>
    <p:sldId id="751" r:id="rId15"/>
    <p:sldId id="283" r:id="rId16"/>
    <p:sldId id="760" r:id="rId17"/>
    <p:sldId id="761" r:id="rId18"/>
    <p:sldId id="294" r:id="rId19"/>
    <p:sldId id="797" r:id="rId20"/>
    <p:sldId id="731" r:id="rId21"/>
    <p:sldId id="732" r:id="rId22"/>
    <p:sldId id="756" r:id="rId23"/>
    <p:sldId id="753" r:id="rId24"/>
    <p:sldId id="762" r:id="rId25"/>
    <p:sldId id="754" r:id="rId26"/>
    <p:sldId id="763" r:id="rId27"/>
    <p:sldId id="765" r:id="rId28"/>
    <p:sldId id="764" r:id="rId29"/>
    <p:sldId id="794" r:id="rId30"/>
    <p:sldId id="798" r:id="rId31"/>
    <p:sldId id="743" r:id="rId32"/>
    <p:sldId id="292" r:id="rId33"/>
    <p:sldId id="766" r:id="rId34"/>
    <p:sldId id="714" r:id="rId35"/>
    <p:sldId id="767" r:id="rId36"/>
    <p:sldId id="770" r:id="rId37"/>
    <p:sldId id="771" r:id="rId38"/>
    <p:sldId id="772" r:id="rId39"/>
    <p:sldId id="773" r:id="rId40"/>
    <p:sldId id="774" r:id="rId41"/>
    <p:sldId id="775" r:id="rId42"/>
    <p:sldId id="776" r:id="rId43"/>
    <p:sldId id="289" r:id="rId44"/>
    <p:sldId id="779" r:id="rId45"/>
    <p:sldId id="781" r:id="rId46"/>
    <p:sldId id="780" r:id="rId47"/>
    <p:sldId id="290" r:id="rId48"/>
    <p:sldId id="291" r:id="rId49"/>
    <p:sldId id="784" r:id="rId50"/>
    <p:sldId id="783" r:id="rId51"/>
    <p:sldId id="757" r:id="rId52"/>
    <p:sldId id="288" r:id="rId53"/>
    <p:sldId id="787" r:id="rId54"/>
    <p:sldId id="799" r:id="rId55"/>
    <p:sldId id="514" r:id="rId56"/>
    <p:sldId id="525" r:id="rId57"/>
    <p:sldId id="521" r:id="rId58"/>
    <p:sldId id="522" r:id="rId59"/>
    <p:sldId id="796" r:id="rId60"/>
    <p:sldId id="516" r:id="rId61"/>
    <p:sldId id="524" r:id="rId62"/>
    <p:sldId id="517" r:id="rId63"/>
    <p:sldId id="518" r:id="rId64"/>
    <p:sldId id="778" r:id="rId65"/>
    <p:sldId id="777" r:id="rId66"/>
    <p:sldId id="293" r:id="rId67"/>
  </p:sldIdLst>
  <p:sldSz cx="18288000" cy="10287000"/>
  <p:notesSz cx="6858000" cy="9144000"/>
  <p:embeddedFontLst>
    <p:embeddedFont>
      <p:font typeface="Atkinson Hyperlegible" pitchFamily="2" charset="0"/>
      <p:regular r:id="rId69"/>
      <p:bold r:id="rId70"/>
      <p:italic r:id="rId71"/>
      <p:boldItalic r:id="rId72"/>
    </p:embeddedFont>
    <p:embeddedFont>
      <p:font typeface="Calibri" panose="020F0502020204030204" pitchFamily="34" charset="0"/>
      <p:regular r:id="rId73"/>
      <p:bold r:id="rId74"/>
      <p:italic r:id="rId75"/>
      <p:boldItalic r:id="rId76"/>
    </p:embeddedFont>
  </p:embeddedFontLst>
  <p:defaultTextStyle>
    <a:defPPr>
      <a:defRPr lang="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7" autoAdjust="0"/>
    <p:restoredTop sz="94538" autoAdjust="0"/>
  </p:normalViewPr>
  <p:slideViewPr>
    <p:cSldViewPr>
      <p:cViewPr varScale="1">
        <p:scale>
          <a:sx n="96" d="100"/>
          <a:sy n="96" d="100"/>
        </p:scale>
        <p:origin x="208" y="2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" d="5"/>
        <a:sy n="4" d="5"/>
      </p:scale>
      <p:origin x="0" y="-140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6.fntdata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1.fntdata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4.fntdata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5.fntdata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8.fntdata"/><Relationship Id="rId7" Type="http://schemas.openxmlformats.org/officeDocument/2006/relationships/slide" Target="slides/slide6.xml"/><Relationship Id="rId71" Type="http://schemas.openxmlformats.org/officeDocument/2006/relationships/font" Target="fonts/font3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8DF7A-FB29-48A2-9384-AE273C96B3BB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870DE-724B-431E-92C8-2B9203DBA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440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870DE-724B-431E-92C8-2B9203DBA11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156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870DE-724B-431E-92C8-2B9203DBA11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764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870DE-724B-431E-92C8-2B9203DBA11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462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870DE-724B-431E-92C8-2B9203DBA11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783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4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5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5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432614" y="837480"/>
            <a:ext cx="17474387" cy="1107996"/>
          </a:xfrm>
          <a:prstGeom prst="rect">
            <a:avLst/>
          </a:prstGeom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ru" sz="7200" spc="-6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Учебный курс WHONET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97560" y="6102847"/>
            <a:ext cx="10780274" cy="31085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en-US" sz="4200" spc="-53" dirty="0">
              <a:solidFill>
                <a:srgbClr val="000066"/>
              </a:solidFill>
              <a:latin typeface="Atkinson Hyperlegible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" sz="4000" spc="-35" dirty="0">
                <a:solidFill>
                  <a:srgbClr val="000066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Сотрудничающий центр ВОЗ по мониторингу устойчивости к противомикробным препаратам</a:t>
            </a:r>
            <a:endParaRPr lang="en-US" sz="4000" spc="-35" dirty="0">
              <a:solidFill>
                <a:srgbClr val="000066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4000" spc="-35" dirty="0">
                <a:solidFill>
                  <a:srgbClr val="000066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Division of Infectious Diseases, Brigham and Women’s Hospital, Boston, United States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246DEFD-DE56-8073-5C93-886D22949D84}"/>
              </a:ext>
            </a:extLst>
          </p:cNvPr>
          <p:cNvSpPr/>
          <p:nvPr/>
        </p:nvSpPr>
        <p:spPr>
          <a:xfrm>
            <a:off x="3505200" y="6896100"/>
            <a:ext cx="2590800" cy="2297068"/>
          </a:xfrm>
          <a:custGeom>
            <a:avLst/>
            <a:gdLst/>
            <a:ahLst/>
            <a:cxnLst/>
            <a:rect l="l" t="t" r="r" b="b"/>
            <a:pathLst>
              <a:path w="6320158" h="6320158">
                <a:moveTo>
                  <a:pt x="0" y="0"/>
                </a:moveTo>
                <a:lnTo>
                  <a:pt x="6320158" y="0"/>
                </a:lnTo>
                <a:lnTo>
                  <a:pt x="6320158" y="6320158"/>
                </a:lnTo>
                <a:lnTo>
                  <a:pt x="0" y="63201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43599856-63A9-54DF-6E04-5B41A2DC7709}"/>
              </a:ext>
            </a:extLst>
          </p:cNvPr>
          <p:cNvSpPr txBox="1"/>
          <p:nvPr/>
        </p:nvSpPr>
        <p:spPr>
          <a:xfrm>
            <a:off x="966016" y="2400301"/>
            <a:ext cx="16562765" cy="984757"/>
          </a:xfrm>
          <a:prstGeom prst="rect">
            <a:avLst/>
          </a:prstGeom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ru" sz="6399" spc="-6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Модуль 4 – Введение в анализ данных</a:t>
            </a:r>
          </a:p>
        </p:txBody>
      </p:sp>
      <p:pic>
        <p:nvPicPr>
          <p:cNvPr id="7" name="Picture 2" descr="Brigham and Women's Hospital - Wikipedia">
            <a:extLst>
              <a:ext uri="{FF2B5EF4-FFF2-40B4-BE49-F238E27FC236}">
                <a16:creationId xmlns:a16="http://schemas.microsoft.com/office/drawing/2014/main" id="{006A898D-CF02-6B4E-B7BE-D935C6C26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181" y="7082236"/>
            <a:ext cx="1774342" cy="207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24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68882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Модули анализа данных WHONET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18962" y="1562100"/>
            <a:ext cx="15459437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Модуль 4 – Введение в анализ данных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18962" y="3722034"/>
            <a:ext cx="13402037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endParaRPr lang="en-US" sz="4200" spc="-8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218962" y="3838118"/>
            <a:ext cx="13630637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Модуль 6 – Краткие </a:t>
            </a:r>
            <a:r>
              <a:rPr lang="ru" sz="4200" spc="-8">
                <a:solidFill>
                  <a:srgbClr val="0B3A7F"/>
                </a:solidFill>
                <a:latin typeface="Atkinson Hyperlegible" pitchFamily="2" charset="0"/>
              </a:rPr>
              <a:t>аналитические отчеты</a:t>
            </a:r>
            <a:endParaRPr lang="en-US" sz="4200" spc="-8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628B04B-171C-EB59-70AB-506A0BB89548}"/>
              </a:ext>
            </a:extLst>
          </p:cNvPr>
          <p:cNvSpPr txBox="1"/>
          <p:nvPr/>
        </p:nvSpPr>
        <p:spPr>
          <a:xfrm>
            <a:off x="2240448" y="2684858"/>
            <a:ext cx="12770952" cy="1748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Модуль 5 – Анализ и интерпретация данных</a:t>
            </a:r>
          </a:p>
          <a:p>
            <a:pPr algn="l">
              <a:lnSpc>
                <a:spcPts val="7068"/>
              </a:lnSpc>
            </a:pPr>
            <a:endParaRPr lang="en-US" sz="4200" spc="-8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E95DF20-06B8-E350-F970-0D71224853A3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21" name="Group 2">
              <a:extLst>
                <a:ext uri="{FF2B5EF4-FFF2-40B4-BE49-F238E27FC236}">
                  <a16:creationId xmlns:a16="http://schemas.microsoft.com/office/drawing/2014/main" id="{E0AEA6A4-9408-D7EC-F909-BE8234DE11D7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22" name="Freeform 3">
                <a:extLst>
                  <a:ext uri="{FF2B5EF4-FFF2-40B4-BE49-F238E27FC236}">
                    <a16:creationId xmlns:a16="http://schemas.microsoft.com/office/drawing/2014/main" id="{BBC452EE-7A4E-70C9-EA5C-B8AF355330B9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23" name="TextBox 5">
              <a:extLst>
                <a:ext uri="{FF2B5EF4-FFF2-40B4-BE49-F238E27FC236}">
                  <a16:creationId xmlns:a16="http://schemas.microsoft.com/office/drawing/2014/main" id="{DB207905-D29E-CE59-8085-B893C3B53A47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0652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68882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Анализ данных — Введение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4606169-BF3B-C510-DA6E-BB73E8FC436A}"/>
              </a:ext>
            </a:extLst>
          </p:cNvPr>
          <p:cNvGrpSpPr/>
          <p:nvPr/>
        </p:nvGrpSpPr>
        <p:grpSpPr>
          <a:xfrm>
            <a:off x="928388" y="2331841"/>
            <a:ext cx="851038" cy="1206346"/>
            <a:chOff x="928388" y="2331841"/>
            <a:chExt cx="851038" cy="1206346"/>
          </a:xfrm>
        </p:grpSpPr>
        <p:sp>
          <p:nvSpPr>
            <p:cNvPr id="8" name="Freeform 8"/>
            <p:cNvSpPr/>
            <p:nvPr/>
          </p:nvSpPr>
          <p:spPr>
            <a:xfrm>
              <a:off x="928388" y="2687149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68828" y="2331841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D051E3-7A3B-1E0B-2D67-22F685D40E13}"/>
              </a:ext>
            </a:extLst>
          </p:cNvPr>
          <p:cNvGrpSpPr/>
          <p:nvPr/>
        </p:nvGrpSpPr>
        <p:grpSpPr>
          <a:xfrm>
            <a:off x="928388" y="3525779"/>
            <a:ext cx="851038" cy="1206346"/>
            <a:chOff x="928388" y="3525779"/>
            <a:chExt cx="851038" cy="1206346"/>
          </a:xfrm>
        </p:grpSpPr>
        <p:sp>
          <p:nvSpPr>
            <p:cNvPr id="10" name="Freeform 10"/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F00FD42-5D96-95D4-1735-5A4646F3CC92}"/>
              </a:ext>
            </a:extLst>
          </p:cNvPr>
          <p:cNvGrpSpPr/>
          <p:nvPr/>
        </p:nvGrpSpPr>
        <p:grpSpPr>
          <a:xfrm>
            <a:off x="934259" y="4732279"/>
            <a:ext cx="851038" cy="1193783"/>
            <a:chOff x="934259" y="4732279"/>
            <a:chExt cx="851038" cy="1193783"/>
          </a:xfrm>
        </p:grpSpPr>
        <p:sp>
          <p:nvSpPr>
            <p:cNvPr id="12" name="Freeform 12"/>
            <p:cNvSpPr/>
            <p:nvPr/>
          </p:nvSpPr>
          <p:spPr>
            <a:xfrm>
              <a:off x="934259" y="5075024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4699" y="47322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Д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218962" y="1562100"/>
            <a:ext cx="15459437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b="1" spc="-8" dirty="0">
                <a:solidFill>
                  <a:srgbClr val="0B3A7F"/>
                </a:solidFill>
                <a:latin typeface="Atkinson Hyperlegible" pitchFamily="2" charset="0"/>
              </a:rPr>
              <a:t>Выбор необходимых параметров анализа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18962" y="3722034"/>
            <a:ext cx="13402037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endParaRPr lang="en-US" sz="4200" spc="-8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218963" y="5059102"/>
            <a:ext cx="13850074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Макросы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18962" y="3838118"/>
            <a:ext cx="13630637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Выбор дополнительных параметров анализа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2455E94-4E3F-DFB9-B36D-0993F9AB311D}"/>
              </a:ext>
            </a:extLst>
          </p:cNvPr>
          <p:cNvGrpSpPr/>
          <p:nvPr/>
        </p:nvGrpSpPr>
        <p:grpSpPr>
          <a:xfrm>
            <a:off x="912991" y="1125204"/>
            <a:ext cx="851038" cy="1219046"/>
            <a:chOff x="912991" y="1125204"/>
            <a:chExt cx="851038" cy="1219046"/>
          </a:xfrm>
        </p:grpSpPr>
        <p:sp>
          <p:nvSpPr>
            <p:cNvPr id="6" name="Freeform 6"/>
            <p:cNvSpPr/>
            <p:nvPr/>
          </p:nvSpPr>
          <p:spPr>
            <a:xfrm>
              <a:off x="912991" y="1493212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8" y="0"/>
                  </a:lnTo>
                  <a:lnTo>
                    <a:pt x="851038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166131" y="1125204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628B04B-171C-EB59-70AB-506A0BB89548}"/>
              </a:ext>
            </a:extLst>
          </p:cNvPr>
          <p:cNvSpPr txBox="1"/>
          <p:nvPr/>
        </p:nvSpPr>
        <p:spPr>
          <a:xfrm>
            <a:off x="2240448" y="2684858"/>
            <a:ext cx="11094552" cy="1748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Проведение анализа</a:t>
            </a:r>
          </a:p>
          <a:p>
            <a:pPr algn="l">
              <a:lnSpc>
                <a:spcPts val="7068"/>
              </a:lnSpc>
            </a:pPr>
            <a:endParaRPr lang="en-US" sz="4200" spc="-8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75CEFED-535B-A112-C754-31451774E1C8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id="{5BCCF79F-A417-B0DB-85DB-9FDF2DF38B5B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4" name="Freeform 3">
                <a:extLst>
                  <a:ext uri="{FF2B5EF4-FFF2-40B4-BE49-F238E27FC236}">
                    <a16:creationId xmlns:a16="http://schemas.microsoft.com/office/drawing/2014/main" id="{30B2B6D1-DABB-9871-9FBB-D2381B1AE8B3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4F097A6-1B13-6D9F-1BEB-0EEF1BE2A4E4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68882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Откройте лабораторию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53431" y="1099804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80D5275-C6F4-6834-9396-2ACFBFF35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822381"/>
            <a:ext cx="13881127" cy="752475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1162CF9-200E-5E27-8F81-7B963F5B1951}"/>
              </a:ext>
            </a:extLst>
          </p:cNvPr>
          <p:cNvSpPr/>
          <p:nvPr/>
        </p:nvSpPr>
        <p:spPr>
          <a:xfrm>
            <a:off x="12496800" y="3314700"/>
            <a:ext cx="3239831" cy="52973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0A7ACF5-90FF-A88F-DC10-EB964D8DCFEC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9" name="Group 2">
              <a:extLst>
                <a:ext uri="{FF2B5EF4-FFF2-40B4-BE49-F238E27FC236}">
                  <a16:creationId xmlns:a16="http://schemas.microsoft.com/office/drawing/2014/main" id="{42486D20-1084-2AAE-2460-DE7AD6B291EE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1" name="Freeform 3">
                <a:extLst>
                  <a:ext uri="{FF2B5EF4-FFF2-40B4-BE49-F238E27FC236}">
                    <a16:creationId xmlns:a16="http://schemas.microsoft.com/office/drawing/2014/main" id="{84E7CC38-B33E-9F3D-0264-FCB01BE7D743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2A2B77F4-358B-498D-FB1B-5B5D2638E400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49C6E5-6D36-480B-5D2B-0842FFAF8DEC}"/>
              </a:ext>
            </a:extLst>
          </p:cNvPr>
          <p:cNvGrpSpPr/>
          <p:nvPr/>
        </p:nvGrpSpPr>
        <p:grpSpPr>
          <a:xfrm>
            <a:off x="203062" y="1028854"/>
            <a:ext cx="851038" cy="1219046"/>
            <a:chOff x="912991" y="1125204"/>
            <a:chExt cx="851038" cy="1219046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10FF3A06-CFE1-2FED-B576-2CD2839126B0}"/>
                </a:ext>
              </a:extLst>
            </p:cNvPr>
            <p:cNvSpPr/>
            <p:nvPr/>
          </p:nvSpPr>
          <p:spPr>
            <a:xfrm>
              <a:off x="912991" y="1493212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8" y="0"/>
                  </a:lnTo>
                  <a:lnTo>
                    <a:pt x="851038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4" name="TextBox 7">
              <a:extLst>
                <a:ext uri="{FF2B5EF4-FFF2-40B4-BE49-F238E27FC236}">
                  <a16:creationId xmlns:a16="http://schemas.microsoft.com/office/drawing/2014/main" id="{C0BDFC8B-F66F-874E-DFC9-DB018F004A15}"/>
                </a:ext>
              </a:extLst>
            </p:cNvPr>
            <p:cNvSpPr txBox="1"/>
            <p:nvPr/>
          </p:nvSpPr>
          <p:spPr>
            <a:xfrm>
              <a:off x="1166131" y="1125204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2444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68882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Выберите анализ данных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53431" y="1099804"/>
            <a:ext cx="358415" cy="108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29"/>
              </a:lnSpc>
            </a:pPr>
            <a:r>
              <a:rPr lang="ru" sz="3931" spc="-39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E39A01-E53D-77D5-9162-79FB71532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1397951"/>
            <a:ext cx="9067800" cy="3735244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id="{833B5095-EC47-41D5-9553-9E0FAA04321E}"/>
              </a:ext>
            </a:extLst>
          </p:cNvPr>
          <p:cNvSpPr txBox="1"/>
          <p:nvPr/>
        </p:nvSpPr>
        <p:spPr>
          <a:xfrm>
            <a:off x="4025870" y="5725344"/>
            <a:ext cx="11658600" cy="1229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36"/>
              </a:lnSpc>
            </a:pPr>
            <a:r>
              <a:rPr lang="ru" sz="3526" spc="-7" dirty="0">
                <a:solidFill>
                  <a:srgbClr val="0B3A7F"/>
                </a:solidFill>
                <a:latin typeface="Atkinson Hyperlegible" pitchFamily="2" charset="0"/>
              </a:rPr>
              <a:t>Анализ данных = Интерактивный анализ данных</a:t>
            </a:r>
          </a:p>
          <a:p>
            <a:pPr algn="l">
              <a:lnSpc>
                <a:spcPts val="4936"/>
              </a:lnSpc>
            </a:pPr>
            <a:r>
              <a:rPr lang="ru" sz="3526" spc="-7" dirty="0">
                <a:solidFill>
                  <a:srgbClr val="0B3A7F"/>
                </a:solidFill>
                <a:latin typeface="Atkinson Hyperlegible" pitchFamily="2" charset="0"/>
              </a:rPr>
              <a:t>— Вы выбираете параметры анализа.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1397EB1C-DD59-E47E-1786-181BCEAD2EF4}"/>
              </a:ext>
            </a:extLst>
          </p:cNvPr>
          <p:cNvSpPr txBox="1"/>
          <p:nvPr/>
        </p:nvSpPr>
        <p:spPr>
          <a:xfrm>
            <a:off x="1568882" y="7665799"/>
            <a:ext cx="15880918" cy="18519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36"/>
              </a:lnSpc>
            </a:pPr>
            <a:r>
              <a:rPr lang="ru" sz="3526" spc="-7" dirty="0">
                <a:solidFill>
                  <a:srgbClr val="0B3A7F"/>
                </a:solidFill>
                <a:latin typeface="Atkinson Hyperlegible" pitchFamily="2" charset="0"/>
              </a:rPr>
              <a:t>Быстрый анализ = Предварительно определенные методы анализа данных</a:t>
            </a:r>
          </a:p>
          <a:p>
            <a:pPr algn="l">
              <a:lnSpc>
                <a:spcPts val="4936"/>
              </a:lnSpc>
            </a:pPr>
            <a:r>
              <a:rPr lang="ru" sz="3526" spc="-7" dirty="0">
                <a:solidFill>
                  <a:srgbClr val="0B3A7F"/>
                </a:solidFill>
                <a:latin typeface="Atkinson Hyperlegible" pitchFamily="2" charset="0"/>
              </a:rPr>
              <a:t>- Стандартные отчеты WHONET</a:t>
            </a:r>
          </a:p>
          <a:p>
            <a:pPr algn="l">
              <a:lnSpc>
                <a:spcPts val="4936"/>
              </a:lnSpc>
            </a:pPr>
            <a:r>
              <a:rPr lang="ru" sz="3526" spc="-7" dirty="0">
                <a:solidFill>
                  <a:srgbClr val="0B3A7F"/>
                </a:solidFill>
                <a:latin typeface="Atkinson Hyperlegible" pitchFamily="2" charset="0"/>
              </a:rPr>
              <a:t>- Пользовательские отчеты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E07698A-F158-5694-CB16-4942569DBDA6}"/>
              </a:ext>
            </a:extLst>
          </p:cNvPr>
          <p:cNvSpPr/>
          <p:nvPr/>
        </p:nvSpPr>
        <p:spPr>
          <a:xfrm>
            <a:off x="3581400" y="5508950"/>
            <a:ext cx="10824027" cy="1662547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113E539-582B-4757-3267-372423334E58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12" name="Group 2">
              <a:extLst>
                <a:ext uri="{FF2B5EF4-FFF2-40B4-BE49-F238E27FC236}">
                  <a16:creationId xmlns:a16="http://schemas.microsoft.com/office/drawing/2014/main" id="{D29E0B2E-8503-B393-E64A-D2FE59FF922C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4" name="Freeform 3">
                <a:extLst>
                  <a:ext uri="{FF2B5EF4-FFF2-40B4-BE49-F238E27FC236}">
                    <a16:creationId xmlns:a16="http://schemas.microsoft.com/office/drawing/2014/main" id="{9ED510F1-A238-AE5F-7452-A093EC56B99E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1549EE17-C3A7-B9C5-7F5D-473BDF35811E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E0763FA-2B88-B870-68FD-44011E119E83}"/>
              </a:ext>
            </a:extLst>
          </p:cNvPr>
          <p:cNvGrpSpPr/>
          <p:nvPr/>
        </p:nvGrpSpPr>
        <p:grpSpPr>
          <a:xfrm>
            <a:off x="203062" y="1028854"/>
            <a:ext cx="851038" cy="1219046"/>
            <a:chOff x="912991" y="1125204"/>
            <a:chExt cx="851038" cy="1219046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011AA50F-F8A0-8564-60CE-13D169BE2CCF}"/>
                </a:ext>
              </a:extLst>
            </p:cNvPr>
            <p:cNvSpPr/>
            <p:nvPr/>
          </p:nvSpPr>
          <p:spPr>
            <a:xfrm>
              <a:off x="912991" y="1493212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8" y="0"/>
                  </a:lnTo>
                  <a:lnTo>
                    <a:pt x="851038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7" name="TextBox 7">
              <a:extLst>
                <a:ext uri="{FF2B5EF4-FFF2-40B4-BE49-F238E27FC236}">
                  <a16:creationId xmlns:a16="http://schemas.microsoft.com/office/drawing/2014/main" id="{6E35C4AC-14C6-E902-4C88-4D262C913C1D}"/>
                </a:ext>
              </a:extLst>
            </p:cNvPr>
            <p:cNvSpPr txBox="1"/>
            <p:nvPr/>
          </p:nvSpPr>
          <p:spPr>
            <a:xfrm>
              <a:off x="1166131" y="1125204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558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1298155" y="-342900"/>
            <a:ext cx="16713731" cy="14583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160" spc="-159" dirty="0">
                <a:solidFill>
                  <a:srgbClr val="0B3A7F"/>
                </a:solidFill>
                <a:latin typeface="Atkinson Hyperlegible" pitchFamily="2" charset="0"/>
              </a:rPr>
              <a:t>Анализ данных – необходимые параметры</a:t>
            </a: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15DADFF4-0389-910F-5E6F-641770647A00}"/>
              </a:ext>
            </a:extLst>
          </p:cNvPr>
          <p:cNvSpPr/>
          <p:nvPr/>
        </p:nvSpPr>
        <p:spPr>
          <a:xfrm>
            <a:off x="3352800" y="2095500"/>
            <a:ext cx="10896599" cy="7391400"/>
          </a:xfrm>
          <a:custGeom>
            <a:avLst/>
            <a:gdLst/>
            <a:ahLst/>
            <a:cxnLst/>
            <a:rect l="l" t="t" r="r" b="b"/>
            <a:pathLst>
              <a:path w="8761285" h="6421362">
                <a:moveTo>
                  <a:pt x="0" y="0"/>
                </a:moveTo>
                <a:lnTo>
                  <a:pt x="8761285" y="0"/>
                </a:lnTo>
                <a:lnTo>
                  <a:pt x="8761285" y="6421362"/>
                </a:lnTo>
                <a:lnTo>
                  <a:pt x="0" y="64213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0434346-E712-BFA5-353A-70E66D4B914D}"/>
              </a:ext>
            </a:extLst>
          </p:cNvPr>
          <p:cNvSpPr/>
          <p:nvPr/>
        </p:nvSpPr>
        <p:spPr>
          <a:xfrm>
            <a:off x="3352800" y="2552700"/>
            <a:ext cx="2677546" cy="521778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8EB3494-841A-221D-93FF-991A11AC615E}"/>
              </a:ext>
            </a:extLst>
          </p:cNvPr>
          <p:cNvSpPr/>
          <p:nvPr/>
        </p:nvSpPr>
        <p:spPr>
          <a:xfrm>
            <a:off x="9471128" y="6743700"/>
            <a:ext cx="4743437" cy="705082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F458226-6883-E0C2-0398-4C5B86439461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6" name="Group 2">
              <a:extLst>
                <a:ext uri="{FF2B5EF4-FFF2-40B4-BE49-F238E27FC236}">
                  <a16:creationId xmlns:a16="http://schemas.microsoft.com/office/drawing/2014/main" id="{8094F589-A2F2-6A97-F6E0-F32F2C3F5CCA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5" name="Freeform 3">
                <a:extLst>
                  <a:ext uri="{FF2B5EF4-FFF2-40B4-BE49-F238E27FC236}">
                    <a16:creationId xmlns:a16="http://schemas.microsoft.com/office/drawing/2014/main" id="{945D63A5-F88B-6A9A-6392-015D710CE4ED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3C43D209-6880-92AB-5C44-7BD97D84E127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E11AEC8-8083-B908-7A38-F299F3242937}"/>
              </a:ext>
            </a:extLst>
          </p:cNvPr>
          <p:cNvGrpSpPr/>
          <p:nvPr/>
        </p:nvGrpSpPr>
        <p:grpSpPr>
          <a:xfrm>
            <a:off x="203062" y="1028854"/>
            <a:ext cx="851038" cy="1219046"/>
            <a:chOff x="912991" y="1125204"/>
            <a:chExt cx="851038" cy="1219046"/>
          </a:xfrm>
        </p:grpSpPr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D1E120E0-E9F4-C008-3EB7-9F4B21B39FCC}"/>
                </a:ext>
              </a:extLst>
            </p:cNvPr>
            <p:cNvSpPr/>
            <p:nvPr/>
          </p:nvSpPr>
          <p:spPr>
            <a:xfrm>
              <a:off x="912991" y="1493212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8" y="0"/>
                  </a:lnTo>
                  <a:lnTo>
                    <a:pt x="851038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8" name="TextBox 7">
              <a:extLst>
                <a:ext uri="{FF2B5EF4-FFF2-40B4-BE49-F238E27FC236}">
                  <a16:creationId xmlns:a16="http://schemas.microsoft.com/office/drawing/2014/main" id="{81CFBD70-1DDA-54BC-1767-8FCE33102E13}"/>
                </a:ext>
              </a:extLst>
            </p:cNvPr>
            <p:cNvSpPr txBox="1"/>
            <p:nvPr/>
          </p:nvSpPr>
          <p:spPr>
            <a:xfrm>
              <a:off x="1166131" y="1125204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613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1298155" y="-342900"/>
            <a:ext cx="16713731" cy="14583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160" spc="-159" dirty="0">
                <a:solidFill>
                  <a:srgbClr val="0B3A7F"/>
                </a:solidFill>
                <a:latin typeface="Atkinson Hyperlegible" pitchFamily="2" charset="0"/>
              </a:rPr>
              <a:t>Нажмите на «Тип анализа».</a:t>
            </a: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15DADFF4-0389-910F-5E6F-641770647A00}"/>
              </a:ext>
            </a:extLst>
          </p:cNvPr>
          <p:cNvSpPr/>
          <p:nvPr/>
        </p:nvSpPr>
        <p:spPr>
          <a:xfrm>
            <a:off x="3505200" y="1943100"/>
            <a:ext cx="9753599" cy="7467600"/>
          </a:xfrm>
          <a:custGeom>
            <a:avLst/>
            <a:gdLst/>
            <a:ahLst/>
            <a:cxnLst/>
            <a:rect l="l" t="t" r="r" b="b"/>
            <a:pathLst>
              <a:path w="8761285" h="6421362">
                <a:moveTo>
                  <a:pt x="0" y="0"/>
                </a:moveTo>
                <a:lnTo>
                  <a:pt x="8761285" y="0"/>
                </a:lnTo>
                <a:lnTo>
                  <a:pt x="8761285" y="6421362"/>
                </a:lnTo>
                <a:lnTo>
                  <a:pt x="0" y="64213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0434346-E712-BFA5-353A-70E66D4B914D}"/>
              </a:ext>
            </a:extLst>
          </p:cNvPr>
          <p:cNvSpPr/>
          <p:nvPr/>
        </p:nvSpPr>
        <p:spPr>
          <a:xfrm>
            <a:off x="3657600" y="2552700"/>
            <a:ext cx="2011680" cy="775590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718FC6D-BA04-C6A4-132D-6724E1BBDDBA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6" name="Group 2">
              <a:extLst>
                <a:ext uri="{FF2B5EF4-FFF2-40B4-BE49-F238E27FC236}">
                  <a16:creationId xmlns:a16="http://schemas.microsoft.com/office/drawing/2014/main" id="{7B0BB177-2DDC-33D6-8183-01357DE4ABC7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4" name="Freeform 3">
                <a:extLst>
                  <a:ext uri="{FF2B5EF4-FFF2-40B4-BE49-F238E27FC236}">
                    <a16:creationId xmlns:a16="http://schemas.microsoft.com/office/drawing/2014/main" id="{C5691816-C855-D313-285F-CB5D878BD9C7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DCC97AFC-36FF-87DB-2E96-784F6DDCEA52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994CAEE-C00D-5997-D3AB-CA66EF67D83B}"/>
              </a:ext>
            </a:extLst>
          </p:cNvPr>
          <p:cNvGrpSpPr/>
          <p:nvPr/>
        </p:nvGrpSpPr>
        <p:grpSpPr>
          <a:xfrm>
            <a:off x="203062" y="1028854"/>
            <a:ext cx="851038" cy="1219046"/>
            <a:chOff x="912991" y="1125204"/>
            <a:chExt cx="851038" cy="1219046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C5392BB4-8C4F-848D-150A-EC2D2F9700EB}"/>
                </a:ext>
              </a:extLst>
            </p:cNvPr>
            <p:cNvSpPr/>
            <p:nvPr/>
          </p:nvSpPr>
          <p:spPr>
            <a:xfrm>
              <a:off x="912991" y="1493212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8" y="0"/>
                  </a:lnTo>
                  <a:lnTo>
                    <a:pt x="851038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7" name="TextBox 7">
              <a:extLst>
                <a:ext uri="{FF2B5EF4-FFF2-40B4-BE49-F238E27FC236}">
                  <a16:creationId xmlns:a16="http://schemas.microsoft.com/office/drawing/2014/main" id="{861D413F-B362-F01B-87AF-5786C5A1FADE}"/>
                </a:ext>
              </a:extLst>
            </p:cNvPr>
            <p:cNvSpPr txBox="1"/>
            <p:nvPr/>
          </p:nvSpPr>
          <p:spPr>
            <a:xfrm>
              <a:off x="1166131" y="1125204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2513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515875" y="-43958"/>
            <a:ext cx="16470018" cy="1053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18"/>
              </a:lnSpc>
            </a:pPr>
            <a:r>
              <a:rPr lang="ru" sz="6155" spc="-12" dirty="0">
                <a:solidFill>
                  <a:srgbClr val="0B3A7F"/>
                </a:solidFill>
                <a:latin typeface="Atkinson Hyperlegible" pitchFamily="2" charset="0"/>
              </a:rPr>
              <a:t>Выберите тип анализа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BDA895-6412-C35C-5389-E7475FDA5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853497"/>
            <a:ext cx="10287000" cy="6328603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8DA19AB-6B0E-ADAC-7D5E-AF4259A95E0C}"/>
              </a:ext>
            </a:extLst>
          </p:cNvPr>
          <p:cNvSpPr/>
          <p:nvPr/>
        </p:nvSpPr>
        <p:spPr bwMode="auto">
          <a:xfrm>
            <a:off x="685800" y="3094697"/>
            <a:ext cx="7826674" cy="597000"/>
          </a:xfrm>
          <a:prstGeom prst="round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</a:bodyPr>
          <a:lstStyle/>
          <a:p>
            <a:pPr algn="ctr" defTabSz="1371600" fontAlgn="base">
              <a:spcBef>
                <a:spcPct val="50000"/>
              </a:spcBef>
              <a:spcAft>
                <a:spcPct val="0"/>
              </a:spcAft>
            </a:pPr>
            <a:endParaRPr lang="es-419" sz="4200" b="1">
              <a:solidFill>
                <a:schemeClr val="bg1"/>
              </a:solidFill>
              <a:latin typeface="Atkinson Hyperlegible" pitchFamily="2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14596A3B-1FA3-E089-69BA-CF2FCFB900BB}"/>
              </a:ext>
            </a:extLst>
          </p:cNvPr>
          <p:cNvSpPr txBox="1"/>
          <p:nvPr/>
        </p:nvSpPr>
        <p:spPr>
          <a:xfrm>
            <a:off x="11543704" y="3690497"/>
            <a:ext cx="6462090" cy="43399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42950" indent="-742950" algn="l">
              <a:lnSpc>
                <a:spcPts val="4936"/>
              </a:lnSpc>
              <a:buAutoNum type="arabicPeriod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Список изолированных объектов и сводка</a:t>
            </a:r>
          </a:p>
          <a:p>
            <a:pPr marL="742950" indent="-742950" algn="l">
              <a:lnSpc>
                <a:spcPts val="4936"/>
              </a:lnSpc>
              <a:buAutoNum type="arabicPeriod"/>
            </a:pPr>
            <a:r>
              <a:rPr lang="ru" sz="2800" b="1" spc="-7" dirty="0">
                <a:solidFill>
                  <a:srgbClr val="0B3A7F"/>
                </a:solidFill>
                <a:latin typeface="Atkinson Hyperlegible" pitchFamily="2" charset="0"/>
              </a:rPr>
              <a:t>%RIS и результаты измерений</a:t>
            </a:r>
          </a:p>
          <a:p>
            <a:pPr marL="742950" indent="-742950" algn="l">
              <a:lnSpc>
                <a:spcPts val="4936"/>
              </a:lnSpc>
              <a:buAutoNum type="arabicPeriod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Диаграмма рассеяния</a:t>
            </a:r>
          </a:p>
          <a:p>
            <a:pPr marL="742950" indent="-742950" algn="l">
              <a:lnSpc>
                <a:spcPts val="4936"/>
              </a:lnSpc>
              <a:buAutoNum type="arabicPeriod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Профили резистентности</a:t>
            </a:r>
          </a:p>
          <a:p>
            <a:pPr marL="742950" indent="-742950" algn="l">
              <a:lnSpc>
                <a:spcPts val="4936"/>
              </a:lnSpc>
              <a:buAutoNum type="arabicPeriod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Микробиологические оповещения</a:t>
            </a:r>
          </a:p>
          <a:p>
            <a:pPr marL="742950" indent="-742950" algn="l">
              <a:lnSpc>
                <a:spcPts val="4936"/>
              </a:lnSpc>
              <a:buAutoNum type="arabicPeriod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Кластерные оповещения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9F9B853-BEC9-0592-4A8D-0D688D420B3A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6" name="Group 2">
              <a:extLst>
                <a:ext uri="{FF2B5EF4-FFF2-40B4-BE49-F238E27FC236}">
                  <a16:creationId xmlns:a16="http://schemas.microsoft.com/office/drawing/2014/main" id="{DC8ADFDD-D386-A19A-DC3F-AFAB57A67ACE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4" name="Freeform 3">
                <a:extLst>
                  <a:ext uri="{FF2B5EF4-FFF2-40B4-BE49-F238E27FC236}">
                    <a16:creationId xmlns:a16="http://schemas.microsoft.com/office/drawing/2014/main" id="{69AC9566-FE29-A58C-EB68-39B9B6D14B0C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AEBBEF7A-289F-2B8E-F2AC-CC8B77BCCDD2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06AC347-2C7E-044B-9C78-BD522752C439}"/>
              </a:ext>
            </a:extLst>
          </p:cNvPr>
          <p:cNvGrpSpPr/>
          <p:nvPr/>
        </p:nvGrpSpPr>
        <p:grpSpPr>
          <a:xfrm>
            <a:off x="203062" y="1028854"/>
            <a:ext cx="851038" cy="1219046"/>
            <a:chOff x="912991" y="1125204"/>
            <a:chExt cx="851038" cy="1219046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A6EFE4F8-6668-D4CE-6606-B97D53BADDA3}"/>
                </a:ext>
              </a:extLst>
            </p:cNvPr>
            <p:cNvSpPr/>
            <p:nvPr/>
          </p:nvSpPr>
          <p:spPr>
            <a:xfrm>
              <a:off x="912991" y="1493212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8" y="0"/>
                  </a:lnTo>
                  <a:lnTo>
                    <a:pt x="851038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7" name="TextBox 7">
              <a:extLst>
                <a:ext uri="{FF2B5EF4-FFF2-40B4-BE49-F238E27FC236}">
                  <a16:creationId xmlns:a16="http://schemas.microsoft.com/office/drawing/2014/main" id="{A4BB9EE0-2DFC-846E-32A4-24CCA03245A1}"/>
                </a:ext>
              </a:extLst>
            </p:cNvPr>
            <p:cNvSpPr txBox="1"/>
            <p:nvPr/>
          </p:nvSpPr>
          <p:spPr>
            <a:xfrm>
              <a:off x="1166131" y="1125204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4272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DC4CAAD-AE8D-9C24-9C10-501695E28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2192383"/>
            <a:ext cx="9829800" cy="7196818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298155" y="-342900"/>
            <a:ext cx="16713731" cy="14583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160" spc="-159" dirty="0">
                <a:solidFill>
                  <a:srgbClr val="0B3A7F"/>
                </a:solidFill>
                <a:latin typeface="Atkinson Hyperlegible" pitchFamily="2" charset="0"/>
              </a:rPr>
              <a:t>Нажмите на «Организмы»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0434346-E712-BFA5-353A-70E66D4B914D}"/>
              </a:ext>
            </a:extLst>
          </p:cNvPr>
          <p:cNvSpPr/>
          <p:nvPr/>
        </p:nvSpPr>
        <p:spPr>
          <a:xfrm>
            <a:off x="4038600" y="4838700"/>
            <a:ext cx="2011680" cy="775590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04B899E-52CB-A3FC-FA82-CF4ED6734B36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6" name="Group 2">
              <a:extLst>
                <a:ext uri="{FF2B5EF4-FFF2-40B4-BE49-F238E27FC236}">
                  <a16:creationId xmlns:a16="http://schemas.microsoft.com/office/drawing/2014/main" id="{B9052C0F-4E83-7D42-8721-4039DEE77F6D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3" name="Freeform 3">
                <a:extLst>
                  <a:ext uri="{FF2B5EF4-FFF2-40B4-BE49-F238E27FC236}">
                    <a16:creationId xmlns:a16="http://schemas.microsoft.com/office/drawing/2014/main" id="{FAC04546-3165-A925-6882-AB3AF2BFAD89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4BD05BC6-4CCB-8213-FBED-F53C9902AE96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3C8F6F7-D44E-B3DB-0214-E3687A9F8B94}"/>
              </a:ext>
            </a:extLst>
          </p:cNvPr>
          <p:cNvGrpSpPr/>
          <p:nvPr/>
        </p:nvGrpSpPr>
        <p:grpSpPr>
          <a:xfrm>
            <a:off x="203062" y="1028854"/>
            <a:ext cx="851038" cy="1219046"/>
            <a:chOff x="912991" y="1125204"/>
            <a:chExt cx="851038" cy="1219046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D593E556-47A6-667F-F592-209007FCAC6C}"/>
                </a:ext>
              </a:extLst>
            </p:cNvPr>
            <p:cNvSpPr/>
            <p:nvPr/>
          </p:nvSpPr>
          <p:spPr>
            <a:xfrm>
              <a:off x="912991" y="1493212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8" y="0"/>
                  </a:lnTo>
                  <a:lnTo>
                    <a:pt x="851038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7" name="TextBox 7">
              <a:extLst>
                <a:ext uri="{FF2B5EF4-FFF2-40B4-BE49-F238E27FC236}">
                  <a16:creationId xmlns:a16="http://schemas.microsoft.com/office/drawing/2014/main" id="{24FC8360-560E-C7A0-8EFE-3375370C3822}"/>
                </a:ext>
              </a:extLst>
            </p:cNvPr>
            <p:cNvSpPr txBox="1"/>
            <p:nvPr/>
          </p:nvSpPr>
          <p:spPr>
            <a:xfrm>
              <a:off x="1166131" y="1125204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5571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1E135F-EE89-AFEF-081E-9A8BB8C23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771775"/>
            <a:ext cx="10163175" cy="6562725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219200" y="1260038"/>
            <a:ext cx="15011400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4200" spc="-105" dirty="0">
                <a:solidFill>
                  <a:srgbClr val="0B3A7F"/>
                </a:solidFill>
                <a:latin typeface="Atkinson Hyperlegible" pitchFamily="2" charset="0"/>
              </a:rPr>
              <a:t>Варианты отображаются слева, а выбранные вами параметры — справа.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98156" y="-382664"/>
            <a:ext cx="13233936" cy="1454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160" spc="-159" dirty="0">
                <a:solidFill>
                  <a:srgbClr val="0B3A7F"/>
                </a:solidFill>
                <a:latin typeface="Atkinson Hyperlegible" pitchFamily="2" charset="0"/>
              </a:rPr>
              <a:t>Выбор организмов</a:t>
            </a: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07ABC9A4-2E86-9F06-EB4E-4DC08005FC67}"/>
              </a:ext>
            </a:extLst>
          </p:cNvPr>
          <p:cNvSpPr txBox="1"/>
          <p:nvPr/>
        </p:nvSpPr>
        <p:spPr>
          <a:xfrm>
            <a:off x="11353801" y="2870612"/>
            <a:ext cx="7086600" cy="43399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lnSpc>
                <a:spcPts val="4936"/>
              </a:lnSpc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Если вы знаете код, введите его и нажмите Enter.</a:t>
            </a:r>
          </a:p>
          <a:p>
            <a:pPr marL="457200" indent="-457200" algn="l">
              <a:lnSpc>
                <a:spcPts val="4936"/>
              </a:lnSpc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Вы можете щелкнуть по организму слева и нажать на стрелку, указывающую вправо.</a:t>
            </a:r>
          </a:p>
          <a:p>
            <a:pPr marL="457200" indent="-457200" algn="l">
              <a:lnSpc>
                <a:spcPts val="4936"/>
              </a:lnSpc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Вы можете дважды щелкнуть по организму слева.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B7C0B5D-CECE-84A9-EB1A-7705D3884448}"/>
              </a:ext>
            </a:extLst>
          </p:cNvPr>
          <p:cNvSpPr/>
          <p:nvPr/>
        </p:nvSpPr>
        <p:spPr>
          <a:xfrm>
            <a:off x="6233451" y="6016190"/>
            <a:ext cx="853149" cy="1032310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373103F-E2F4-BF93-2DE0-5D195A6CBCE4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6" name="Group 2">
              <a:extLst>
                <a:ext uri="{FF2B5EF4-FFF2-40B4-BE49-F238E27FC236}">
                  <a16:creationId xmlns:a16="http://schemas.microsoft.com/office/drawing/2014/main" id="{DF82A1C2-DFFD-83C1-FA12-733ACDA630EF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0" name="Freeform 3">
                <a:extLst>
                  <a:ext uri="{FF2B5EF4-FFF2-40B4-BE49-F238E27FC236}">
                    <a16:creationId xmlns:a16="http://schemas.microsoft.com/office/drawing/2014/main" id="{64C69DE8-25F1-B378-91F0-B5FCEE639524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E67BD8A4-775A-BBD0-BEE4-ED055A03B0FF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507F514-2D55-263F-0104-8398AC3DE90F}"/>
              </a:ext>
            </a:extLst>
          </p:cNvPr>
          <p:cNvGrpSpPr/>
          <p:nvPr/>
        </p:nvGrpSpPr>
        <p:grpSpPr>
          <a:xfrm>
            <a:off x="203062" y="1028854"/>
            <a:ext cx="851038" cy="1219046"/>
            <a:chOff x="912991" y="1125204"/>
            <a:chExt cx="851038" cy="1219046"/>
          </a:xfrm>
        </p:grpSpPr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DFA5EBA4-BF16-FA78-C97A-D189F08E1A82}"/>
                </a:ext>
              </a:extLst>
            </p:cNvPr>
            <p:cNvSpPr/>
            <p:nvPr/>
          </p:nvSpPr>
          <p:spPr>
            <a:xfrm>
              <a:off x="912991" y="1493212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8" y="0"/>
                  </a:lnTo>
                  <a:lnTo>
                    <a:pt x="851038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8" name="TextBox 7">
              <a:extLst>
                <a:ext uri="{FF2B5EF4-FFF2-40B4-BE49-F238E27FC236}">
                  <a16:creationId xmlns:a16="http://schemas.microsoft.com/office/drawing/2014/main" id="{B5294067-4082-97B2-03A8-27485D7650EE}"/>
                </a:ext>
              </a:extLst>
            </p:cNvPr>
            <p:cNvSpPr txBox="1"/>
            <p:nvPr/>
          </p:nvSpPr>
          <p:spPr>
            <a:xfrm>
              <a:off x="1166131" y="1125204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5627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301027F3-68A6-A954-394B-5FA5D6460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795" y="2543175"/>
            <a:ext cx="10871205" cy="7019925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199979" y="974338"/>
            <a:ext cx="11913776" cy="963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ru" sz="4200" spc="-105" dirty="0">
                <a:solidFill>
                  <a:srgbClr val="0B3A7F"/>
                </a:solidFill>
                <a:latin typeface="Atkinson Hyperlegible" pitchFamily="2" charset="0"/>
              </a:rPr>
              <a:t>Вы также можете выполнить поиск организма.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05000" y="-426091"/>
            <a:ext cx="14789865" cy="1454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160" spc="-159" dirty="0">
                <a:solidFill>
                  <a:srgbClr val="0B3A7F"/>
                </a:solidFill>
                <a:latin typeface="Atkinson Hyperlegible" pitchFamily="2" charset="0"/>
              </a:rPr>
              <a:t>Поиск организма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5B6F3EB-6017-C35D-CB98-4A1CA163B4C3}"/>
              </a:ext>
            </a:extLst>
          </p:cNvPr>
          <p:cNvSpPr/>
          <p:nvPr/>
        </p:nvSpPr>
        <p:spPr>
          <a:xfrm>
            <a:off x="2971800" y="9044549"/>
            <a:ext cx="2945301" cy="4378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BF1DF52-10B7-03D0-BE04-F0E9BCA5F9F5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38613496-CECC-53C5-26EB-CA918B1F95EE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9" name="Freeform 3">
                <a:extLst>
                  <a:ext uri="{FF2B5EF4-FFF2-40B4-BE49-F238E27FC236}">
                    <a16:creationId xmlns:a16="http://schemas.microsoft.com/office/drawing/2014/main" id="{65E2A095-ADCF-D74E-EF8D-5116009838B4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4F6BFD3-D5B7-8B27-7678-3980B2EBB485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8B67084-1D57-616C-AB25-F2D7EC0839CA}"/>
              </a:ext>
            </a:extLst>
          </p:cNvPr>
          <p:cNvGrpSpPr/>
          <p:nvPr/>
        </p:nvGrpSpPr>
        <p:grpSpPr>
          <a:xfrm>
            <a:off x="203062" y="1028854"/>
            <a:ext cx="851038" cy="1219046"/>
            <a:chOff x="912991" y="1125204"/>
            <a:chExt cx="851038" cy="1219046"/>
          </a:xfrm>
        </p:grpSpPr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3C5B0F14-A6D6-6C14-DD1F-7AA1856C309E}"/>
                </a:ext>
              </a:extLst>
            </p:cNvPr>
            <p:cNvSpPr/>
            <p:nvPr/>
          </p:nvSpPr>
          <p:spPr>
            <a:xfrm>
              <a:off x="912991" y="1493212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8" y="0"/>
                  </a:lnTo>
                  <a:lnTo>
                    <a:pt x="851038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6" name="TextBox 7">
              <a:extLst>
                <a:ext uri="{FF2B5EF4-FFF2-40B4-BE49-F238E27FC236}">
                  <a16:creationId xmlns:a16="http://schemas.microsoft.com/office/drawing/2014/main" id="{2718076C-2898-F29B-FBFC-C542012F341F}"/>
                </a:ext>
              </a:extLst>
            </p:cNvPr>
            <p:cNvSpPr txBox="1"/>
            <p:nvPr/>
          </p:nvSpPr>
          <p:spPr>
            <a:xfrm>
              <a:off x="1166131" y="1125204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9046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/>
          <p:nvPr/>
        </p:nvSpPr>
        <p:spPr>
          <a:xfrm>
            <a:off x="2180151" y="-195516"/>
            <a:ext cx="15268237" cy="14583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160" spc="-159" dirty="0">
                <a:solidFill>
                  <a:srgbClr val="0B3A7F"/>
                </a:solidFill>
                <a:latin typeface="Atkinson Hyperlegible" pitchFamily="2" charset="0"/>
              </a:rPr>
              <a:t>Выберите группу организмов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3677706-6127-ECFA-542C-783BB65CD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2099024"/>
            <a:ext cx="11915775" cy="7694441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27D2158-96D1-05D1-B99D-7A38A0FDBB9D}"/>
              </a:ext>
            </a:extLst>
          </p:cNvPr>
          <p:cNvSpPr/>
          <p:nvPr/>
        </p:nvSpPr>
        <p:spPr>
          <a:xfrm>
            <a:off x="5486400" y="3924300"/>
            <a:ext cx="2434133" cy="4378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5286430-CB5A-AF57-11A2-A98A2113FC8D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8DEA093C-485C-6422-69A9-C83793C4B27A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8" name="Freeform 3">
                <a:extLst>
                  <a:ext uri="{FF2B5EF4-FFF2-40B4-BE49-F238E27FC236}">
                    <a16:creationId xmlns:a16="http://schemas.microsoft.com/office/drawing/2014/main" id="{F8E91A8E-FBB9-F279-5E0A-B0549D10F857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CAC0369-4942-58A4-55D2-CC0929224364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5A7CD8A-2718-3564-EFB0-36509DB4B36D}"/>
              </a:ext>
            </a:extLst>
          </p:cNvPr>
          <p:cNvGrpSpPr/>
          <p:nvPr/>
        </p:nvGrpSpPr>
        <p:grpSpPr>
          <a:xfrm>
            <a:off x="203062" y="1028854"/>
            <a:ext cx="851038" cy="1219046"/>
            <a:chOff x="912991" y="1125204"/>
            <a:chExt cx="851038" cy="1219046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E27CDB31-629B-B1B6-C6A8-CC7342158015}"/>
                </a:ext>
              </a:extLst>
            </p:cNvPr>
            <p:cNvSpPr/>
            <p:nvPr/>
          </p:nvSpPr>
          <p:spPr>
            <a:xfrm>
              <a:off x="912991" y="1493212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8" y="0"/>
                  </a:lnTo>
                  <a:lnTo>
                    <a:pt x="851038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5" name="TextBox 7">
              <a:extLst>
                <a:ext uri="{FF2B5EF4-FFF2-40B4-BE49-F238E27FC236}">
                  <a16:creationId xmlns:a16="http://schemas.microsoft.com/office/drawing/2014/main" id="{0C0045F0-4621-762C-C2FA-EDF8B2471BBD}"/>
                </a:ext>
              </a:extLst>
            </p:cNvPr>
            <p:cNvSpPr txBox="1"/>
            <p:nvPr/>
          </p:nvSpPr>
          <p:spPr>
            <a:xfrm>
              <a:off x="1166131" y="1125204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852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/>
          <p:nvPr/>
        </p:nvSpPr>
        <p:spPr>
          <a:xfrm>
            <a:off x="1571963" y="-342900"/>
            <a:ext cx="15268237" cy="14583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160" spc="-159" dirty="0">
                <a:solidFill>
                  <a:srgbClr val="0B3A7F"/>
                </a:solidFill>
                <a:latin typeface="Atkinson Hyperlegible" pitchFamily="2" charset="0"/>
              </a:rPr>
              <a:t>Анализируйте как единый организм.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E3332B-FAF7-FE4F-095A-2612F3601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2247900"/>
            <a:ext cx="11579234" cy="7477125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D9A3B30-3063-10CC-3C4C-1326587E8C74}"/>
              </a:ext>
            </a:extLst>
          </p:cNvPr>
          <p:cNvSpPr/>
          <p:nvPr/>
        </p:nvSpPr>
        <p:spPr>
          <a:xfrm>
            <a:off x="9372600" y="4000500"/>
            <a:ext cx="2538412" cy="528638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B393E5F-0528-1126-256A-E751074AE417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EC8E5255-AEAA-1EA0-E396-6FC6FA5B6B1D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0" name="Freeform 3">
                <a:extLst>
                  <a:ext uri="{FF2B5EF4-FFF2-40B4-BE49-F238E27FC236}">
                    <a16:creationId xmlns:a16="http://schemas.microsoft.com/office/drawing/2014/main" id="{21D2C5D1-675A-B212-3A06-2039D7000E72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CD34FDD0-2A55-407D-DAED-7E4DEB2DA22B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88C2862-FFF5-E596-474D-847F99A43F41}"/>
              </a:ext>
            </a:extLst>
          </p:cNvPr>
          <p:cNvGrpSpPr/>
          <p:nvPr/>
        </p:nvGrpSpPr>
        <p:grpSpPr>
          <a:xfrm>
            <a:off x="203062" y="1028854"/>
            <a:ext cx="851038" cy="1219046"/>
            <a:chOff x="912991" y="1125204"/>
            <a:chExt cx="851038" cy="1219046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97BF2E1-901E-1D19-20FF-63F67F0B5E0F}"/>
                </a:ext>
              </a:extLst>
            </p:cNvPr>
            <p:cNvSpPr/>
            <p:nvPr/>
          </p:nvSpPr>
          <p:spPr>
            <a:xfrm>
              <a:off x="912991" y="1493212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8" y="0"/>
                  </a:lnTo>
                  <a:lnTo>
                    <a:pt x="851038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7" name="TextBox 7">
              <a:extLst>
                <a:ext uri="{FF2B5EF4-FFF2-40B4-BE49-F238E27FC236}">
                  <a16:creationId xmlns:a16="http://schemas.microsoft.com/office/drawing/2014/main" id="{CC65DD54-910C-BCF2-7D62-4A5641E27DFC}"/>
                </a:ext>
              </a:extLst>
            </p:cNvPr>
            <p:cNvSpPr txBox="1"/>
            <p:nvPr/>
          </p:nvSpPr>
          <p:spPr>
            <a:xfrm>
              <a:off x="1166131" y="1125204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6565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2A5277D-A56E-E55A-A9E3-CD3668FE9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832178"/>
            <a:ext cx="10778584" cy="7891463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298155" y="-342900"/>
            <a:ext cx="16713731" cy="14583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160" spc="-159" dirty="0">
                <a:solidFill>
                  <a:srgbClr val="0B3A7F"/>
                </a:solidFill>
                <a:latin typeface="Atkinson Hyperlegible" pitchFamily="2" charset="0"/>
              </a:rPr>
              <a:t>Нажмите на «Файлы данных»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0434346-E712-BFA5-353A-70E66D4B914D}"/>
              </a:ext>
            </a:extLst>
          </p:cNvPr>
          <p:cNvSpPr/>
          <p:nvPr/>
        </p:nvSpPr>
        <p:spPr>
          <a:xfrm>
            <a:off x="3581400" y="6819900"/>
            <a:ext cx="2011680" cy="775590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6C16F04-D4E0-13F6-88CE-E989F01F8E00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C2D0AF83-B8DD-A961-152F-6B828CADDC72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4" name="Freeform 3">
                <a:extLst>
                  <a:ext uri="{FF2B5EF4-FFF2-40B4-BE49-F238E27FC236}">
                    <a16:creationId xmlns:a16="http://schemas.microsoft.com/office/drawing/2014/main" id="{2072B34C-F7D9-74EB-DEB0-EFF5A4BDE1A3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73997194-87E4-B858-62F1-FF733AB293FC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ABEC298-E2CE-99D8-51D5-3821FA836D6B}"/>
              </a:ext>
            </a:extLst>
          </p:cNvPr>
          <p:cNvGrpSpPr/>
          <p:nvPr/>
        </p:nvGrpSpPr>
        <p:grpSpPr>
          <a:xfrm>
            <a:off x="203062" y="1028854"/>
            <a:ext cx="851038" cy="1219046"/>
            <a:chOff x="912991" y="1125204"/>
            <a:chExt cx="851038" cy="1219046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484B8FD2-9488-D5F2-73D3-3E970920B1E7}"/>
                </a:ext>
              </a:extLst>
            </p:cNvPr>
            <p:cNvSpPr/>
            <p:nvPr/>
          </p:nvSpPr>
          <p:spPr>
            <a:xfrm>
              <a:off x="912991" y="1493212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8" y="0"/>
                  </a:lnTo>
                  <a:lnTo>
                    <a:pt x="851038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7" name="TextBox 7">
              <a:extLst>
                <a:ext uri="{FF2B5EF4-FFF2-40B4-BE49-F238E27FC236}">
                  <a16:creationId xmlns:a16="http://schemas.microsoft.com/office/drawing/2014/main" id="{8025B57C-7EE7-5093-E504-15CDF183DA44}"/>
                </a:ext>
              </a:extLst>
            </p:cNvPr>
            <p:cNvSpPr txBox="1"/>
            <p:nvPr/>
          </p:nvSpPr>
          <p:spPr>
            <a:xfrm>
              <a:off x="1166131" y="1125204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009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/>
          <p:nvPr/>
        </p:nvSpPr>
        <p:spPr>
          <a:xfrm>
            <a:off x="1298156" y="-382664"/>
            <a:ext cx="13233936" cy="1454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160" spc="-159" dirty="0">
                <a:solidFill>
                  <a:srgbClr val="0B3A7F"/>
                </a:solidFill>
                <a:latin typeface="Atkinson Hyperlegible" pitchFamily="2" charset="0"/>
              </a:rPr>
              <a:t>Выберите файлы данных</a:t>
            </a: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EACB7863-3970-3CEF-580E-E1859A17E9FB}"/>
              </a:ext>
            </a:extLst>
          </p:cNvPr>
          <p:cNvSpPr txBox="1"/>
          <p:nvPr/>
        </p:nvSpPr>
        <p:spPr>
          <a:xfrm>
            <a:off x="12268200" y="3467100"/>
            <a:ext cx="5653221" cy="495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 algn="l">
              <a:lnSpc>
                <a:spcPts val="4936"/>
              </a:lnSpc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Вы можете выбрать файл с помощью кнопок со стрелками или дважды щелкнуть по нему.</a:t>
            </a:r>
          </a:p>
          <a:p>
            <a:pPr marL="457200" indent="-457200" algn="l">
              <a:lnSpc>
                <a:spcPts val="4936"/>
              </a:lnSpc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Вы можете выбрать один файл или несколько файлов.</a:t>
            </a:r>
          </a:p>
          <a:p>
            <a:pPr marL="457200" indent="-457200" algn="l">
              <a:lnSpc>
                <a:spcPts val="4936"/>
              </a:lnSpc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По умолчанию файл находится в папке C:\WHONET\Data, но вы можете выбрать и другие места его расположения.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311C881-474B-5482-6929-0DE3293C3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619" y="3238500"/>
            <a:ext cx="11505674" cy="6424612"/>
          </a:xfrm>
          <a:prstGeom prst="rect">
            <a:avLst/>
          </a:prstGeom>
        </p:spPr>
      </p:pic>
      <p:sp>
        <p:nvSpPr>
          <p:cNvPr id="20" name="TextBox 8">
            <a:extLst>
              <a:ext uri="{FF2B5EF4-FFF2-40B4-BE49-F238E27FC236}">
                <a16:creationId xmlns:a16="http://schemas.microsoft.com/office/drawing/2014/main" id="{1369AE5A-F142-2279-699E-657AFCAEB679}"/>
              </a:ext>
            </a:extLst>
          </p:cNvPr>
          <p:cNvSpPr txBox="1"/>
          <p:nvPr/>
        </p:nvSpPr>
        <p:spPr>
          <a:xfrm>
            <a:off x="1295400" y="1104900"/>
            <a:ext cx="15011400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4200" spc="-105" dirty="0">
                <a:solidFill>
                  <a:srgbClr val="0B3A7F"/>
                </a:solidFill>
                <a:latin typeface="Atkinson Hyperlegible" pitchFamily="2" charset="0"/>
              </a:rPr>
              <a:t>Варианты отображаются слева, а выбранные вами параметры — справа.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FE8ACB5-8B02-ED26-3A97-512AE6CA6C96}"/>
              </a:ext>
            </a:extLst>
          </p:cNvPr>
          <p:cNvSpPr/>
          <p:nvPr/>
        </p:nvSpPr>
        <p:spPr>
          <a:xfrm>
            <a:off x="6096000" y="3619500"/>
            <a:ext cx="1511405" cy="36181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A9A0EBA-CD8E-12BE-5F2B-D85F71DC95C9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6" name="Group 2">
              <a:extLst>
                <a:ext uri="{FF2B5EF4-FFF2-40B4-BE49-F238E27FC236}">
                  <a16:creationId xmlns:a16="http://schemas.microsoft.com/office/drawing/2014/main" id="{A1C44798-BD45-2B02-57F5-2719B4BF7734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9" name="Freeform 3">
                <a:extLst>
                  <a:ext uri="{FF2B5EF4-FFF2-40B4-BE49-F238E27FC236}">
                    <a16:creationId xmlns:a16="http://schemas.microsoft.com/office/drawing/2014/main" id="{C49ACC09-EF2B-86F6-0F71-57DBF5971D5D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EC04B147-879D-E152-9802-5226CA630838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A4F6C8-7CE3-E1C1-BFB4-38B5E8A1E7A3}"/>
              </a:ext>
            </a:extLst>
          </p:cNvPr>
          <p:cNvGrpSpPr/>
          <p:nvPr/>
        </p:nvGrpSpPr>
        <p:grpSpPr>
          <a:xfrm>
            <a:off x="203062" y="1028854"/>
            <a:ext cx="851038" cy="1219046"/>
            <a:chOff x="912991" y="1125204"/>
            <a:chExt cx="851038" cy="1219046"/>
          </a:xfrm>
        </p:grpSpPr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06C55ED9-F85F-F376-ECC4-BB49A0F70A67}"/>
                </a:ext>
              </a:extLst>
            </p:cNvPr>
            <p:cNvSpPr/>
            <p:nvPr/>
          </p:nvSpPr>
          <p:spPr>
            <a:xfrm>
              <a:off x="912991" y="1493212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8" y="0"/>
                  </a:lnTo>
                  <a:lnTo>
                    <a:pt x="851038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6" name="TextBox 7">
              <a:extLst>
                <a:ext uri="{FF2B5EF4-FFF2-40B4-BE49-F238E27FC236}">
                  <a16:creationId xmlns:a16="http://schemas.microsoft.com/office/drawing/2014/main" id="{333C1C4A-86AB-AC4B-DCE9-D14E6A963BE0}"/>
                </a:ext>
              </a:extLst>
            </p:cNvPr>
            <p:cNvSpPr txBox="1"/>
            <p:nvPr/>
          </p:nvSpPr>
          <p:spPr>
            <a:xfrm>
              <a:off x="1166131" y="1125204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6872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36A9EE5-0357-F53E-7DFA-84F5CDFA2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202" y="3197508"/>
            <a:ext cx="11887200" cy="6637651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298156" y="-382664"/>
            <a:ext cx="13233936" cy="1454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160" spc="-159" dirty="0">
                <a:solidFill>
                  <a:srgbClr val="0B3A7F"/>
                </a:solidFill>
                <a:latin typeface="Atkinson Hyperlegible" pitchFamily="2" charset="0"/>
              </a:rPr>
              <a:t>Выберите файлы данных</a:t>
            </a: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EACB7863-3970-3CEF-580E-E1859A17E9FB}"/>
              </a:ext>
            </a:extLst>
          </p:cNvPr>
          <p:cNvSpPr txBox="1"/>
          <p:nvPr/>
        </p:nvSpPr>
        <p:spPr>
          <a:xfrm>
            <a:off x="12496801" y="4681048"/>
            <a:ext cx="5257800" cy="18167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lnSpc>
                <a:spcPts val="4936"/>
              </a:lnSpc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Вы можете выбрать файлы из одной лаборатории или из нескольких лабораторий.</a:t>
            </a:r>
          </a:p>
        </p:txBody>
      </p:sp>
      <p:sp>
        <p:nvSpPr>
          <p:cNvPr id="20" name="TextBox 8">
            <a:extLst>
              <a:ext uri="{FF2B5EF4-FFF2-40B4-BE49-F238E27FC236}">
                <a16:creationId xmlns:a16="http://schemas.microsoft.com/office/drawing/2014/main" id="{1369AE5A-F142-2279-699E-657AFCAEB679}"/>
              </a:ext>
            </a:extLst>
          </p:cNvPr>
          <p:cNvSpPr txBox="1"/>
          <p:nvPr/>
        </p:nvSpPr>
        <p:spPr>
          <a:xfrm>
            <a:off x="1307240" y="1104900"/>
            <a:ext cx="14999560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4200" spc="-105" dirty="0">
                <a:solidFill>
                  <a:srgbClr val="0B3A7F"/>
                </a:solidFill>
                <a:latin typeface="Atkinson Hyperlegible" pitchFamily="2" charset="0"/>
              </a:rPr>
              <a:t>Вы можете изменить фильтр файлов, чтобы отобразить больше файлов.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812F94B-BE6F-374A-C1AA-6DD212E01210}"/>
              </a:ext>
            </a:extLst>
          </p:cNvPr>
          <p:cNvSpPr/>
          <p:nvPr/>
        </p:nvSpPr>
        <p:spPr>
          <a:xfrm>
            <a:off x="6172200" y="3650443"/>
            <a:ext cx="1511405" cy="3980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tkinson Hyperlegible" pitchFamily="2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3D968F6-E229-55D7-3037-BC19E12D5486}"/>
              </a:ext>
            </a:extLst>
          </p:cNvPr>
          <p:cNvSpPr/>
          <p:nvPr/>
        </p:nvSpPr>
        <p:spPr>
          <a:xfrm>
            <a:off x="9220200" y="9336887"/>
            <a:ext cx="1662546" cy="48158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tkinson Hyperlegible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773F1C-A8A1-B9BF-DEFC-289DDC3471A0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9EB85836-1B0D-9F95-6469-91AA71E0A1AB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5" name="Freeform 3">
                <a:extLst>
                  <a:ext uri="{FF2B5EF4-FFF2-40B4-BE49-F238E27FC236}">
                    <a16:creationId xmlns:a16="http://schemas.microsoft.com/office/drawing/2014/main" id="{230070C7-E8A1-4465-0896-6DE2E0DFD073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DDB873B6-6C4F-F394-78D9-212D49867A26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5CC1CEF-35BF-B3C5-9035-EF0FF869890C}"/>
              </a:ext>
            </a:extLst>
          </p:cNvPr>
          <p:cNvGrpSpPr/>
          <p:nvPr/>
        </p:nvGrpSpPr>
        <p:grpSpPr>
          <a:xfrm>
            <a:off x="203062" y="1028854"/>
            <a:ext cx="851038" cy="1219046"/>
            <a:chOff x="912991" y="1125204"/>
            <a:chExt cx="851038" cy="1219046"/>
          </a:xfrm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6853D3CA-B07C-D317-AB57-06AD7538FE74}"/>
                </a:ext>
              </a:extLst>
            </p:cNvPr>
            <p:cNvSpPr/>
            <p:nvPr/>
          </p:nvSpPr>
          <p:spPr>
            <a:xfrm>
              <a:off x="912991" y="1493212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8" y="0"/>
                  </a:lnTo>
                  <a:lnTo>
                    <a:pt x="851038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9" name="TextBox 7">
              <a:extLst>
                <a:ext uri="{FF2B5EF4-FFF2-40B4-BE49-F238E27FC236}">
                  <a16:creationId xmlns:a16="http://schemas.microsoft.com/office/drawing/2014/main" id="{155D300C-5909-A21C-E3F3-C1D5F8C84F80}"/>
                </a:ext>
              </a:extLst>
            </p:cNvPr>
            <p:cNvSpPr txBox="1"/>
            <p:nvPr/>
          </p:nvSpPr>
          <p:spPr>
            <a:xfrm>
              <a:off x="1166131" y="1125204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7906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16B90F-FAFB-CCED-0E6C-41D7A4E4C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1949528"/>
            <a:ext cx="9618699" cy="7833075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298156" y="-382664"/>
            <a:ext cx="13233936" cy="1454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160" spc="-159" dirty="0">
                <a:solidFill>
                  <a:srgbClr val="0B3A7F"/>
                </a:solidFill>
                <a:latin typeface="Atkinson Hyperlegible" pitchFamily="2" charset="0"/>
              </a:rPr>
              <a:t>Выберите место назначения вывода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812F94B-BE6F-374A-C1AA-6DD212E01210}"/>
              </a:ext>
            </a:extLst>
          </p:cNvPr>
          <p:cNvSpPr/>
          <p:nvPr/>
        </p:nvSpPr>
        <p:spPr>
          <a:xfrm>
            <a:off x="9296400" y="6542769"/>
            <a:ext cx="1828801" cy="3239834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tkinson Hyperlegible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FA0C607-CBE6-40D3-75AC-07C70401BE05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1982C0FD-0BE0-8E53-7C0F-75A6B0CE0A04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0" name="Freeform 3">
                <a:extLst>
                  <a:ext uri="{FF2B5EF4-FFF2-40B4-BE49-F238E27FC236}">
                    <a16:creationId xmlns:a16="http://schemas.microsoft.com/office/drawing/2014/main" id="{A0EB6F14-CFFD-A2FE-A592-A74ABFA7E24E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04742CFE-C52D-48DF-5E1A-5730335E9EEE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C0D97D-2BDE-88CC-12E2-4D02F2A6A25A}"/>
              </a:ext>
            </a:extLst>
          </p:cNvPr>
          <p:cNvGrpSpPr/>
          <p:nvPr/>
        </p:nvGrpSpPr>
        <p:grpSpPr>
          <a:xfrm>
            <a:off x="203062" y="1028854"/>
            <a:ext cx="851038" cy="1219046"/>
            <a:chOff x="912991" y="1125204"/>
            <a:chExt cx="851038" cy="1219046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C7634FE8-2F6C-30C6-C2B0-DB8122DF964F}"/>
                </a:ext>
              </a:extLst>
            </p:cNvPr>
            <p:cNvSpPr/>
            <p:nvPr/>
          </p:nvSpPr>
          <p:spPr>
            <a:xfrm>
              <a:off x="912991" y="1493212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8" y="0"/>
                  </a:lnTo>
                  <a:lnTo>
                    <a:pt x="851038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7" name="TextBox 7">
              <a:extLst>
                <a:ext uri="{FF2B5EF4-FFF2-40B4-BE49-F238E27FC236}">
                  <a16:creationId xmlns:a16="http://schemas.microsoft.com/office/drawing/2014/main" id="{3B98DDBD-FA1A-8E04-2734-32BF1A61FC40}"/>
                </a:ext>
              </a:extLst>
            </p:cNvPr>
            <p:cNvSpPr txBox="1"/>
            <p:nvPr/>
          </p:nvSpPr>
          <p:spPr>
            <a:xfrm>
              <a:off x="1166131" y="1125204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2471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1">
            <a:extLst>
              <a:ext uri="{FF2B5EF4-FFF2-40B4-BE49-F238E27FC236}">
                <a16:creationId xmlns:a16="http://schemas.microsoft.com/office/drawing/2014/main" id="{11230E8E-A315-A511-9C54-D3706DB86127}"/>
              </a:ext>
            </a:extLst>
          </p:cNvPr>
          <p:cNvSpPr txBox="1"/>
          <p:nvPr/>
        </p:nvSpPr>
        <p:spPr>
          <a:xfrm>
            <a:off x="1741537" y="123396"/>
            <a:ext cx="16013063" cy="947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" sz="6160" spc="-159" dirty="0">
                <a:solidFill>
                  <a:srgbClr val="0B3A7F"/>
                </a:solidFill>
                <a:latin typeface="Atkinson Hyperlegible" pitchFamily="2" charset="0"/>
              </a:rPr>
              <a:t>Вы выбрали все необходимые параметры.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A328C16-9323-8A91-B778-4EE3C4EAD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5532" y="2466975"/>
            <a:ext cx="9692268" cy="7096125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B39AEE7-4463-D7E4-4827-545925D62634}"/>
              </a:ext>
            </a:extLst>
          </p:cNvPr>
          <p:cNvSpPr/>
          <p:nvPr/>
        </p:nvSpPr>
        <p:spPr>
          <a:xfrm>
            <a:off x="3185532" y="3162300"/>
            <a:ext cx="3013740" cy="1140907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tkinson Hyperlegible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AEB2D89-88E1-6781-3267-FA6B3A09253B}"/>
              </a:ext>
            </a:extLst>
          </p:cNvPr>
          <p:cNvSpPr/>
          <p:nvPr/>
        </p:nvSpPr>
        <p:spPr>
          <a:xfrm>
            <a:off x="3276600" y="5229602"/>
            <a:ext cx="3581400" cy="1133098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tkinson Hyperlegible" pitchFamily="2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1D70806-1115-A956-21DF-99FAA5E1C652}"/>
              </a:ext>
            </a:extLst>
          </p:cNvPr>
          <p:cNvSpPr/>
          <p:nvPr/>
        </p:nvSpPr>
        <p:spPr>
          <a:xfrm>
            <a:off x="7239000" y="6987873"/>
            <a:ext cx="3048000" cy="52973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tkinson Hyperlegible" pitchFamily="2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3B3120D-2E44-24C6-385B-D9777C399CE7}"/>
              </a:ext>
            </a:extLst>
          </p:cNvPr>
          <p:cNvSpPr/>
          <p:nvPr/>
        </p:nvSpPr>
        <p:spPr>
          <a:xfrm>
            <a:off x="3276600" y="7008556"/>
            <a:ext cx="2240281" cy="1030544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tkinson Hyperlegible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61BE61E-7EAA-77A2-2047-462A231E5161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9" name="Group 2">
              <a:extLst>
                <a:ext uri="{FF2B5EF4-FFF2-40B4-BE49-F238E27FC236}">
                  <a16:creationId xmlns:a16="http://schemas.microsoft.com/office/drawing/2014/main" id="{804B660A-AD12-8C1B-D4D9-F7A784E429BA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7" name="Freeform 3">
                <a:extLst>
                  <a:ext uri="{FF2B5EF4-FFF2-40B4-BE49-F238E27FC236}">
                    <a16:creationId xmlns:a16="http://schemas.microsoft.com/office/drawing/2014/main" id="{ABB977BC-4759-94F4-9E4F-1C9A4C53E549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16" name="TextBox 5">
              <a:extLst>
                <a:ext uri="{FF2B5EF4-FFF2-40B4-BE49-F238E27FC236}">
                  <a16:creationId xmlns:a16="http://schemas.microsoft.com/office/drawing/2014/main" id="{AD2CAE4F-80B7-F533-08A4-8632515D8F8A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F3D4445-4FA4-49B2-1814-59DADA0A399F}"/>
              </a:ext>
            </a:extLst>
          </p:cNvPr>
          <p:cNvGrpSpPr/>
          <p:nvPr/>
        </p:nvGrpSpPr>
        <p:grpSpPr>
          <a:xfrm>
            <a:off x="203062" y="1028854"/>
            <a:ext cx="851038" cy="1219046"/>
            <a:chOff x="912991" y="1125204"/>
            <a:chExt cx="851038" cy="1219046"/>
          </a:xfrm>
        </p:grpSpPr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D318E656-07A5-63F1-FBC0-5BECFBD6AC20}"/>
                </a:ext>
              </a:extLst>
            </p:cNvPr>
            <p:cNvSpPr/>
            <p:nvPr/>
          </p:nvSpPr>
          <p:spPr>
            <a:xfrm>
              <a:off x="912991" y="1493212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8" y="0"/>
                  </a:lnTo>
                  <a:lnTo>
                    <a:pt x="851038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0" name="TextBox 7">
              <a:extLst>
                <a:ext uri="{FF2B5EF4-FFF2-40B4-BE49-F238E27FC236}">
                  <a16:creationId xmlns:a16="http://schemas.microsoft.com/office/drawing/2014/main" id="{0407A31E-5CFC-4CD7-77C6-F47E4613D694}"/>
                </a:ext>
              </a:extLst>
            </p:cNvPr>
            <p:cNvSpPr txBox="1"/>
            <p:nvPr/>
          </p:nvSpPr>
          <p:spPr>
            <a:xfrm>
              <a:off x="1166131" y="1125204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5303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654D8-CF32-19B5-36F6-482D6E9B5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7B564C2C-3D90-5DB1-50BB-B5B716EEE0DF}"/>
              </a:ext>
            </a:extLst>
          </p:cNvPr>
          <p:cNvSpPr txBox="1"/>
          <p:nvPr/>
        </p:nvSpPr>
        <p:spPr>
          <a:xfrm>
            <a:off x="1568882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Анализ данных — Введение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B92066-F13E-630D-9B46-C79488F95089}"/>
              </a:ext>
            </a:extLst>
          </p:cNvPr>
          <p:cNvGrpSpPr/>
          <p:nvPr/>
        </p:nvGrpSpPr>
        <p:grpSpPr>
          <a:xfrm>
            <a:off x="928388" y="2331841"/>
            <a:ext cx="851038" cy="1206346"/>
            <a:chOff x="928388" y="2331841"/>
            <a:chExt cx="851038" cy="1206346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54F33386-FD88-E0F8-D822-71C8D0FB8CC0}"/>
                </a:ext>
              </a:extLst>
            </p:cNvPr>
            <p:cNvSpPr/>
            <p:nvPr/>
          </p:nvSpPr>
          <p:spPr>
            <a:xfrm>
              <a:off x="928388" y="2687149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7AB6A990-9254-9318-541D-A019A2584CC8}"/>
                </a:ext>
              </a:extLst>
            </p:cNvPr>
            <p:cNvSpPr txBox="1"/>
            <p:nvPr/>
          </p:nvSpPr>
          <p:spPr>
            <a:xfrm>
              <a:off x="1168828" y="2331841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F40BD20-8B34-5227-6982-9D71FEF87792}"/>
              </a:ext>
            </a:extLst>
          </p:cNvPr>
          <p:cNvGrpSpPr/>
          <p:nvPr/>
        </p:nvGrpSpPr>
        <p:grpSpPr>
          <a:xfrm>
            <a:off x="928388" y="3525779"/>
            <a:ext cx="851038" cy="1206346"/>
            <a:chOff x="928388" y="3525779"/>
            <a:chExt cx="851038" cy="1206346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3650A0D-6A2A-F361-E1E9-E02ACD424203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1F7C8C1C-6993-F378-88DA-6184065C5704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8D2840E-C26E-BD9B-40E5-62A56B943884}"/>
              </a:ext>
            </a:extLst>
          </p:cNvPr>
          <p:cNvGrpSpPr/>
          <p:nvPr/>
        </p:nvGrpSpPr>
        <p:grpSpPr>
          <a:xfrm>
            <a:off x="934259" y="4732279"/>
            <a:ext cx="851038" cy="1193783"/>
            <a:chOff x="934259" y="4732279"/>
            <a:chExt cx="851038" cy="1193783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C94A9CC7-CEDB-470D-A540-07CD2177EB1B}"/>
                </a:ext>
              </a:extLst>
            </p:cNvPr>
            <p:cNvSpPr/>
            <p:nvPr/>
          </p:nvSpPr>
          <p:spPr>
            <a:xfrm>
              <a:off x="934259" y="5075024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0F2EB58A-B88A-403B-0ABC-2D9C531227B8}"/>
                </a:ext>
              </a:extLst>
            </p:cNvPr>
            <p:cNvSpPr txBox="1"/>
            <p:nvPr/>
          </p:nvSpPr>
          <p:spPr>
            <a:xfrm>
              <a:off x="1174699" y="47322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Д</a:t>
              </a:r>
            </a:p>
          </p:txBody>
        </p:sp>
      </p:grpSp>
      <p:sp>
        <p:nvSpPr>
          <p:cNvPr id="16" name="TextBox 16">
            <a:extLst>
              <a:ext uri="{FF2B5EF4-FFF2-40B4-BE49-F238E27FC236}">
                <a16:creationId xmlns:a16="http://schemas.microsoft.com/office/drawing/2014/main" id="{7F7F4A42-F0D3-5FDF-353F-AF6AFDFABE6F}"/>
              </a:ext>
            </a:extLst>
          </p:cNvPr>
          <p:cNvSpPr txBox="1"/>
          <p:nvPr/>
        </p:nvSpPr>
        <p:spPr>
          <a:xfrm>
            <a:off x="2218962" y="1562100"/>
            <a:ext cx="15459437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Выбор необходимых параметров анализа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70E57336-28FE-B604-993F-8B80FDE317B6}"/>
              </a:ext>
            </a:extLst>
          </p:cNvPr>
          <p:cNvSpPr txBox="1"/>
          <p:nvPr/>
        </p:nvSpPr>
        <p:spPr>
          <a:xfrm>
            <a:off x="2218962" y="3722034"/>
            <a:ext cx="13402037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endParaRPr lang="en-US" sz="4200" spc="-8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F5F04EA6-5FF8-56DD-65B0-7B3FD68FF834}"/>
              </a:ext>
            </a:extLst>
          </p:cNvPr>
          <p:cNvSpPr txBox="1"/>
          <p:nvPr/>
        </p:nvSpPr>
        <p:spPr>
          <a:xfrm>
            <a:off x="2218963" y="5059102"/>
            <a:ext cx="13850074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Макросы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0B61BBCC-00E7-F48D-24B1-DD408D73AA55}"/>
              </a:ext>
            </a:extLst>
          </p:cNvPr>
          <p:cNvSpPr txBox="1"/>
          <p:nvPr/>
        </p:nvSpPr>
        <p:spPr>
          <a:xfrm>
            <a:off x="2218962" y="3838118"/>
            <a:ext cx="13630637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Выбор дополнительных параметров анализа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3AD7104-C288-195F-6767-1CF23317C28C}"/>
              </a:ext>
            </a:extLst>
          </p:cNvPr>
          <p:cNvGrpSpPr/>
          <p:nvPr/>
        </p:nvGrpSpPr>
        <p:grpSpPr>
          <a:xfrm>
            <a:off x="912991" y="1125204"/>
            <a:ext cx="851038" cy="1219046"/>
            <a:chOff x="912991" y="1125204"/>
            <a:chExt cx="851038" cy="121904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4AB22D5-248E-5B7B-2FAF-A3194ACE6EB1}"/>
                </a:ext>
              </a:extLst>
            </p:cNvPr>
            <p:cNvSpPr/>
            <p:nvPr/>
          </p:nvSpPr>
          <p:spPr>
            <a:xfrm>
              <a:off x="912991" y="1493212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8" y="0"/>
                  </a:lnTo>
                  <a:lnTo>
                    <a:pt x="851038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573D4FFC-953A-3CA0-B5B8-0682EE3A96FF}"/>
                </a:ext>
              </a:extLst>
            </p:cNvPr>
            <p:cNvSpPr txBox="1"/>
            <p:nvPr/>
          </p:nvSpPr>
          <p:spPr>
            <a:xfrm>
              <a:off x="1166131" y="1125204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B773E18-30B6-73E1-57D4-F0AEAEFA287C}"/>
              </a:ext>
            </a:extLst>
          </p:cNvPr>
          <p:cNvSpPr txBox="1"/>
          <p:nvPr/>
        </p:nvSpPr>
        <p:spPr>
          <a:xfrm>
            <a:off x="2240448" y="2684858"/>
            <a:ext cx="11094552" cy="1748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68"/>
              </a:lnSpc>
            </a:pPr>
            <a:r>
              <a:rPr lang="ru" sz="4200" b="1" spc="-8" dirty="0">
                <a:solidFill>
                  <a:srgbClr val="0B3A7F"/>
                </a:solidFill>
                <a:latin typeface="Atkinson Hyperlegible" pitchFamily="2" charset="0"/>
              </a:rPr>
              <a:t>Проведение анализа</a:t>
            </a:r>
          </a:p>
          <a:p>
            <a:pPr algn="l">
              <a:lnSpc>
                <a:spcPts val="7068"/>
              </a:lnSpc>
            </a:pPr>
            <a:endParaRPr lang="en-US" sz="4200" b="1" spc="-8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AD9B34C-2738-7E0B-2370-C378821E62B4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id="{442C0963-133E-4987-9381-850AB3615E36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4" name="Freeform 3">
                <a:extLst>
                  <a:ext uri="{FF2B5EF4-FFF2-40B4-BE49-F238E27FC236}">
                    <a16:creationId xmlns:a16="http://schemas.microsoft.com/office/drawing/2014/main" id="{DDB6E67B-4935-94AA-09FA-6FD5E2ED459E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E1219A7-B6C3-491F-7BFE-8CE1278AAE00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4182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F017CB2-13E8-0E42-2D88-32765F691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943100"/>
            <a:ext cx="10108580" cy="740092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589382" y="-43958"/>
            <a:ext cx="16470018" cy="1053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18"/>
              </a:lnSpc>
            </a:pPr>
            <a:r>
              <a:rPr lang="ru" sz="6155" spc="-12" dirty="0">
                <a:solidFill>
                  <a:srgbClr val="0B3A7F"/>
                </a:solidFill>
                <a:latin typeface="Atkinson Hyperlegible" pitchFamily="2" charset="0"/>
              </a:rPr>
              <a:t>Результаты анализа – Начало анализа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3559261-9261-1F99-CC82-ECBAE3EDB1FD}"/>
              </a:ext>
            </a:extLst>
          </p:cNvPr>
          <p:cNvSpPr/>
          <p:nvPr/>
        </p:nvSpPr>
        <p:spPr>
          <a:xfrm>
            <a:off x="9220200" y="8454953"/>
            <a:ext cx="2434133" cy="85314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E73FB97-D6AA-6F91-5C24-B7C633E34538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id="{C5E1078C-AF33-8EEF-4596-E6128FFD1008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6" name="Freeform 3">
                <a:extLst>
                  <a:ext uri="{FF2B5EF4-FFF2-40B4-BE49-F238E27FC236}">
                    <a16:creationId xmlns:a16="http://schemas.microsoft.com/office/drawing/2014/main" id="{B86ABB51-31C7-A7BE-63B6-2AF81EE01937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45D0572-AA3F-D6F6-AB0F-7A4839E114FD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0E83A90-C08E-0B8C-73E9-1F1D74BCA3E4}"/>
              </a:ext>
            </a:extLst>
          </p:cNvPr>
          <p:cNvGrpSpPr/>
          <p:nvPr/>
        </p:nvGrpSpPr>
        <p:grpSpPr>
          <a:xfrm>
            <a:off x="177800" y="1028700"/>
            <a:ext cx="851038" cy="1206346"/>
            <a:chOff x="928388" y="2331841"/>
            <a:chExt cx="851038" cy="1206346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FA6339EB-88BB-2B39-012B-D17309B85F37}"/>
                </a:ext>
              </a:extLst>
            </p:cNvPr>
            <p:cNvSpPr/>
            <p:nvPr/>
          </p:nvSpPr>
          <p:spPr>
            <a:xfrm>
              <a:off x="928388" y="2687149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04C107AA-EE1A-8371-B0E6-3766C39D6EFD}"/>
                </a:ext>
              </a:extLst>
            </p:cNvPr>
            <p:cNvSpPr txBox="1"/>
            <p:nvPr/>
          </p:nvSpPr>
          <p:spPr>
            <a:xfrm>
              <a:off x="1168828" y="2331841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3462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589382" y="-43958"/>
            <a:ext cx="16470018" cy="1053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18"/>
              </a:lnSpc>
            </a:pPr>
            <a:r>
              <a:rPr lang="ru" sz="6155" spc="-12" dirty="0">
                <a:solidFill>
                  <a:srgbClr val="0B3A7F"/>
                </a:solidFill>
                <a:latin typeface="Atkinson Hyperlegible" pitchFamily="2" charset="0"/>
              </a:rPr>
              <a:t>Результаты анализа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19EF86-0859-A394-9814-C28C4D166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481137"/>
            <a:ext cx="14325600" cy="8234363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93F8375-A45A-15F8-E8E8-C1618C441104}"/>
              </a:ext>
            </a:extLst>
          </p:cNvPr>
          <p:cNvSpPr/>
          <p:nvPr/>
        </p:nvSpPr>
        <p:spPr>
          <a:xfrm>
            <a:off x="4225960" y="1352899"/>
            <a:ext cx="2677546" cy="4378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1EED248-EBCE-48A0-57F5-D2885CDC2144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id="{1FD239F4-87DE-B8D8-D59F-8FE621735489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3" name="Freeform 3">
                <a:extLst>
                  <a:ext uri="{FF2B5EF4-FFF2-40B4-BE49-F238E27FC236}">
                    <a16:creationId xmlns:a16="http://schemas.microsoft.com/office/drawing/2014/main" id="{E478ACF9-D33C-29C0-2EAA-9FD328650E10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FE7A0580-BFD0-E29A-201B-F5E3D9F97572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E1EADB6-F7E9-1663-D4C5-D41638A06B79}"/>
              </a:ext>
            </a:extLst>
          </p:cNvPr>
          <p:cNvGrpSpPr/>
          <p:nvPr/>
        </p:nvGrpSpPr>
        <p:grpSpPr>
          <a:xfrm>
            <a:off x="177800" y="1028700"/>
            <a:ext cx="851038" cy="1206346"/>
            <a:chOff x="928388" y="2331841"/>
            <a:chExt cx="851038" cy="1206346"/>
          </a:xfrm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3723C733-C340-C7F7-D4A7-1FE9A449C45D}"/>
                </a:ext>
              </a:extLst>
            </p:cNvPr>
            <p:cNvSpPr/>
            <p:nvPr/>
          </p:nvSpPr>
          <p:spPr>
            <a:xfrm>
              <a:off x="928388" y="2687149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6" name="TextBox 9">
              <a:extLst>
                <a:ext uri="{FF2B5EF4-FFF2-40B4-BE49-F238E27FC236}">
                  <a16:creationId xmlns:a16="http://schemas.microsoft.com/office/drawing/2014/main" id="{9F9528C2-12A0-80D3-E734-95E7C347022B}"/>
                </a:ext>
              </a:extLst>
            </p:cNvPr>
            <p:cNvSpPr txBox="1"/>
            <p:nvPr/>
          </p:nvSpPr>
          <p:spPr>
            <a:xfrm>
              <a:off x="1168828" y="2331841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03462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589382" y="-43958"/>
            <a:ext cx="16470018" cy="1054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18"/>
              </a:lnSpc>
            </a:pPr>
            <a:r>
              <a:rPr lang="ru" sz="6155" spc="-12" dirty="0">
                <a:solidFill>
                  <a:srgbClr val="0B3A7F"/>
                </a:solidFill>
                <a:latin typeface="Atkinson Hyperlegible" pitchFamily="2" charset="0"/>
              </a:rPr>
              <a:t>Выберите другой график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FE909F-23F7-1A6C-E05A-C603758E3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1" y="1638300"/>
            <a:ext cx="13792200" cy="8189119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0153AAB-4ED0-5ADE-EA02-6EDC8CA099AE}"/>
              </a:ext>
            </a:extLst>
          </p:cNvPr>
          <p:cNvSpPr/>
          <p:nvPr/>
        </p:nvSpPr>
        <p:spPr>
          <a:xfrm>
            <a:off x="10439400" y="8420100"/>
            <a:ext cx="1981200" cy="533400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832EB99-022D-97A8-F6CC-713AFC8E396E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6" name="Group 2">
              <a:extLst>
                <a:ext uri="{FF2B5EF4-FFF2-40B4-BE49-F238E27FC236}">
                  <a16:creationId xmlns:a16="http://schemas.microsoft.com/office/drawing/2014/main" id="{BA4CDAA3-2129-85A4-CDE2-0953B97D96E0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3" name="Freeform 3">
                <a:extLst>
                  <a:ext uri="{FF2B5EF4-FFF2-40B4-BE49-F238E27FC236}">
                    <a16:creationId xmlns:a16="http://schemas.microsoft.com/office/drawing/2014/main" id="{55FA36C5-C54B-CE32-310E-05C15B1088AC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345C0354-1AE4-41F6-A245-D964A1CE8872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F59012C-AFC0-BD77-ABE0-9A0EE51969A0}"/>
              </a:ext>
            </a:extLst>
          </p:cNvPr>
          <p:cNvGrpSpPr/>
          <p:nvPr/>
        </p:nvGrpSpPr>
        <p:grpSpPr>
          <a:xfrm>
            <a:off x="177800" y="1028700"/>
            <a:ext cx="851038" cy="1206346"/>
            <a:chOff x="928388" y="2331841"/>
            <a:chExt cx="851038" cy="1206346"/>
          </a:xfrm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1C71E475-51F9-0E38-D798-4B77EEBF73F0}"/>
                </a:ext>
              </a:extLst>
            </p:cNvPr>
            <p:cNvSpPr/>
            <p:nvPr/>
          </p:nvSpPr>
          <p:spPr>
            <a:xfrm>
              <a:off x="928388" y="2687149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6" name="TextBox 9">
              <a:extLst>
                <a:ext uri="{FF2B5EF4-FFF2-40B4-BE49-F238E27FC236}">
                  <a16:creationId xmlns:a16="http://schemas.microsoft.com/office/drawing/2014/main" id="{6F730C30-9ED7-FA51-9CE0-540CA936CA19}"/>
                </a:ext>
              </a:extLst>
            </p:cNvPr>
            <p:cNvSpPr txBox="1"/>
            <p:nvPr/>
          </p:nvSpPr>
          <p:spPr>
            <a:xfrm>
              <a:off x="1168828" y="2331841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2914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589382" y="-43958"/>
            <a:ext cx="16470018" cy="1054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18"/>
              </a:lnSpc>
            </a:pPr>
            <a:r>
              <a:rPr lang="ru" sz="6155" spc="-12" dirty="0">
                <a:solidFill>
                  <a:srgbClr val="0B3A7F"/>
                </a:solidFill>
                <a:latin typeface="Atkinson Hyperlegible" pitchFamily="2" charset="0"/>
              </a:rPr>
              <a:t>Отсортировать таблицу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3B030B3-CCC0-FEA6-04A4-01A66D70D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594" y="3238500"/>
            <a:ext cx="16526636" cy="6019800"/>
          </a:xfrm>
          <a:prstGeom prst="rect">
            <a:avLst/>
          </a:prstGeom>
        </p:spPr>
      </p:pic>
      <p:sp>
        <p:nvSpPr>
          <p:cNvPr id="12" name="TextBox 8">
            <a:extLst>
              <a:ext uri="{FF2B5EF4-FFF2-40B4-BE49-F238E27FC236}">
                <a16:creationId xmlns:a16="http://schemas.microsoft.com/office/drawing/2014/main" id="{28954D88-E0F5-6C44-AED0-5750AAFB5F20}"/>
              </a:ext>
            </a:extLst>
          </p:cNvPr>
          <p:cNvSpPr txBox="1"/>
          <p:nvPr/>
        </p:nvSpPr>
        <p:spPr>
          <a:xfrm>
            <a:off x="2057400" y="1104900"/>
            <a:ext cx="15011400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4200" spc="-105" dirty="0">
                <a:solidFill>
                  <a:srgbClr val="0B3A7F"/>
                </a:solidFill>
                <a:latin typeface="Atkinson Hyperlegible" pitchFamily="2" charset="0"/>
              </a:rPr>
              <a:t>Чтобы отсортировать таблицу, щелкните заголовок столбца.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6BB0124-ECD7-609F-FCB2-E0BC16E268FB}"/>
              </a:ext>
            </a:extLst>
          </p:cNvPr>
          <p:cNvSpPr/>
          <p:nvPr/>
        </p:nvSpPr>
        <p:spPr>
          <a:xfrm>
            <a:off x="6617799" y="4686300"/>
            <a:ext cx="2945301" cy="85314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754D858-4632-F1BC-5C7F-6052AF4E5F5D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id="{874794E0-16B2-385D-CBAC-BC99227333DE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6" name="Freeform 3">
                <a:extLst>
                  <a:ext uri="{FF2B5EF4-FFF2-40B4-BE49-F238E27FC236}">
                    <a16:creationId xmlns:a16="http://schemas.microsoft.com/office/drawing/2014/main" id="{86296A66-D328-7BC4-FC15-38ABF8846AED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2691199-9FA8-BB44-2AE6-AB50A86B5EA8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B178538-530C-DF78-9229-A268A0827C8F}"/>
              </a:ext>
            </a:extLst>
          </p:cNvPr>
          <p:cNvGrpSpPr/>
          <p:nvPr/>
        </p:nvGrpSpPr>
        <p:grpSpPr>
          <a:xfrm>
            <a:off x="177800" y="1028700"/>
            <a:ext cx="851038" cy="1206346"/>
            <a:chOff x="928388" y="2331841"/>
            <a:chExt cx="851038" cy="1206346"/>
          </a:xfrm>
        </p:grpSpPr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37E6D630-3A19-01C4-D2A8-91FC51FDD8A0}"/>
                </a:ext>
              </a:extLst>
            </p:cNvPr>
            <p:cNvSpPr/>
            <p:nvPr/>
          </p:nvSpPr>
          <p:spPr>
            <a:xfrm>
              <a:off x="928388" y="2687149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id="{4F045273-D3F2-826D-87CA-6AC355EDA723}"/>
                </a:ext>
              </a:extLst>
            </p:cNvPr>
            <p:cNvSpPr txBox="1"/>
            <p:nvPr/>
          </p:nvSpPr>
          <p:spPr>
            <a:xfrm>
              <a:off x="1168828" y="2331841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79722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589382" y="-43958"/>
            <a:ext cx="16470018" cy="1054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18"/>
              </a:lnSpc>
            </a:pPr>
            <a:r>
              <a:rPr lang="ru" sz="6155" spc="-12" dirty="0">
                <a:solidFill>
                  <a:srgbClr val="0B3A7F"/>
                </a:solidFill>
                <a:latin typeface="Atkinson Hyperlegible" pitchFamily="2" charset="0"/>
              </a:rPr>
              <a:t>Показать скрытые столбцы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F238FB-4217-2FE7-7C76-68ACF2B01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820" y="3238500"/>
            <a:ext cx="16418120" cy="62484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E0B4336-BD46-CE6D-73EC-4A7F8C484796}"/>
              </a:ext>
            </a:extLst>
          </p:cNvPr>
          <p:cNvSpPr/>
          <p:nvPr/>
        </p:nvSpPr>
        <p:spPr>
          <a:xfrm>
            <a:off x="13258800" y="4076700"/>
            <a:ext cx="2677546" cy="52973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9E98C1A-2F5C-573A-6544-5CD70E85B709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A3BFBCCB-5874-EB3C-C2E4-414A485BDAC6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1" name="Freeform 3">
                <a:extLst>
                  <a:ext uri="{FF2B5EF4-FFF2-40B4-BE49-F238E27FC236}">
                    <a16:creationId xmlns:a16="http://schemas.microsoft.com/office/drawing/2014/main" id="{B24B7A4F-D2AF-1F10-10DC-39D7F0779728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B2DEF94-B9DC-ED65-406B-6EF5D294E57D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D0927D0-9E07-E719-C9D6-4F9FC08A78C0}"/>
              </a:ext>
            </a:extLst>
          </p:cNvPr>
          <p:cNvGrpSpPr/>
          <p:nvPr/>
        </p:nvGrpSpPr>
        <p:grpSpPr>
          <a:xfrm>
            <a:off x="177800" y="1028700"/>
            <a:ext cx="851038" cy="1206346"/>
            <a:chOff x="928388" y="2331841"/>
            <a:chExt cx="851038" cy="1206346"/>
          </a:xfrm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9E275DF7-85D6-B4CA-A2B3-65744F7C38F9}"/>
                </a:ext>
              </a:extLst>
            </p:cNvPr>
            <p:cNvSpPr/>
            <p:nvPr/>
          </p:nvSpPr>
          <p:spPr>
            <a:xfrm>
              <a:off x="928388" y="2687149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6" name="TextBox 9">
              <a:extLst>
                <a:ext uri="{FF2B5EF4-FFF2-40B4-BE49-F238E27FC236}">
                  <a16:creationId xmlns:a16="http://schemas.microsoft.com/office/drawing/2014/main" id="{329D3CA9-1E66-62C6-C226-CA67DDFD5163}"/>
                </a:ext>
              </a:extLst>
            </p:cNvPr>
            <p:cNvSpPr txBox="1"/>
            <p:nvPr/>
          </p:nvSpPr>
          <p:spPr>
            <a:xfrm>
              <a:off x="1168828" y="2331841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94002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589382" y="-43958"/>
            <a:ext cx="16470018" cy="1053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618"/>
              </a:lnSpc>
            </a:pPr>
            <a:r>
              <a:rPr lang="ru" sz="6155" spc="-12" dirty="0">
                <a:solidFill>
                  <a:srgbClr val="0B3A7F"/>
                </a:solidFill>
                <a:latin typeface="Atkinson Hyperlegible" pitchFamily="2" charset="0"/>
              </a:rPr>
              <a:t>Скопируйте таблицу и скопируйте график.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6E24CD-DCB6-9E80-2255-F5466BED8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0774" y="3849445"/>
            <a:ext cx="10884864" cy="1271810"/>
          </a:xfrm>
          <a:prstGeom prst="rect">
            <a:avLst/>
          </a:prstGeom>
        </p:spPr>
      </p:pic>
      <p:sp>
        <p:nvSpPr>
          <p:cNvPr id="10" name="TextBox 8">
            <a:extLst>
              <a:ext uri="{FF2B5EF4-FFF2-40B4-BE49-F238E27FC236}">
                <a16:creationId xmlns:a16="http://schemas.microsoft.com/office/drawing/2014/main" id="{20BBE336-CB3A-46EE-FB5D-B82DA7EB49D5}"/>
              </a:ext>
            </a:extLst>
          </p:cNvPr>
          <p:cNvSpPr txBox="1"/>
          <p:nvPr/>
        </p:nvSpPr>
        <p:spPr>
          <a:xfrm>
            <a:off x="1589382" y="1384008"/>
            <a:ext cx="15773400" cy="1938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4200" spc="-105" dirty="0">
                <a:solidFill>
                  <a:srgbClr val="0B3A7F"/>
                </a:solidFill>
                <a:latin typeface="Atkinson Hyperlegible" pitchFamily="2" charset="0"/>
              </a:rPr>
              <a:t>Для копирования результатов в Excel, Word или PowerPoint можно использовать функции «Копировать таблицу» и «Копировать график».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8CE4B3F-5E60-194B-6697-179E05F88716}"/>
              </a:ext>
            </a:extLst>
          </p:cNvPr>
          <p:cNvSpPr/>
          <p:nvPr/>
        </p:nvSpPr>
        <p:spPr>
          <a:xfrm>
            <a:off x="3505200" y="4657550"/>
            <a:ext cx="3920195" cy="52973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C6CC5C9-4E90-DA09-9946-040EDEAA7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26" y="6370197"/>
            <a:ext cx="9562689" cy="325438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4897BA2-C376-BEAA-2F1D-2DA210BA40F9}"/>
              </a:ext>
            </a:extLst>
          </p:cNvPr>
          <p:cNvSpPr txBox="1"/>
          <p:nvPr/>
        </p:nvSpPr>
        <p:spPr>
          <a:xfrm>
            <a:off x="3886200" y="5783062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1800" b="1" kern="1200" dirty="0">
                <a:solidFill>
                  <a:schemeClr val="tx1"/>
                </a:solidFill>
                <a:latin typeface="Atkinson Hyperlegible" pitchFamily="2" charset="0"/>
              </a:rPr>
              <a:t>Microsoft Excel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C3A38C-1252-9808-15AF-87138F4B4D9C}"/>
              </a:ext>
            </a:extLst>
          </p:cNvPr>
          <p:cNvSpPr txBox="1"/>
          <p:nvPr/>
        </p:nvSpPr>
        <p:spPr>
          <a:xfrm>
            <a:off x="12344400" y="5783062"/>
            <a:ext cx="381527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1800" b="1" kern="1200" dirty="0">
                <a:solidFill>
                  <a:schemeClr val="tx1"/>
                </a:solidFill>
                <a:latin typeface="Atkinson Hyperlegible" pitchFamily="2" charset="0"/>
              </a:rPr>
              <a:t>Microsoft PowerPoint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69C6708-6469-E7BF-2C14-B457371BAD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9930" y="6370196"/>
            <a:ext cx="5700018" cy="332734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E51B6DE-EF18-C413-E585-FDB383EC00D3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id="{EC601D69-7BCC-7487-E691-D25AD3FAC416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6" name="Freeform 3">
                <a:extLst>
                  <a:ext uri="{FF2B5EF4-FFF2-40B4-BE49-F238E27FC236}">
                    <a16:creationId xmlns:a16="http://schemas.microsoft.com/office/drawing/2014/main" id="{70CA5130-6D0B-D017-4148-482201435B27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572DE2A-D1B5-91A7-6F1B-21594907E9C7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C78AD87-6006-C598-F7CE-0C4E0D2A58A5}"/>
              </a:ext>
            </a:extLst>
          </p:cNvPr>
          <p:cNvGrpSpPr/>
          <p:nvPr/>
        </p:nvGrpSpPr>
        <p:grpSpPr>
          <a:xfrm>
            <a:off x="177800" y="1028700"/>
            <a:ext cx="851038" cy="1206346"/>
            <a:chOff x="928388" y="2331841"/>
            <a:chExt cx="851038" cy="1206346"/>
          </a:xfrm>
        </p:grpSpPr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3DD93D45-7511-1F34-B1C4-9AF6B491311C}"/>
                </a:ext>
              </a:extLst>
            </p:cNvPr>
            <p:cNvSpPr/>
            <p:nvPr/>
          </p:nvSpPr>
          <p:spPr>
            <a:xfrm>
              <a:off x="928388" y="2687149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id="{06930C4E-995D-18A4-81B5-58BD2C559D63}"/>
                </a:ext>
              </a:extLst>
            </p:cNvPr>
            <p:cNvSpPr txBox="1"/>
            <p:nvPr/>
          </p:nvSpPr>
          <p:spPr>
            <a:xfrm>
              <a:off x="1168828" y="2331841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66869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589382" y="-43958"/>
            <a:ext cx="16470018" cy="1053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18"/>
              </a:lnSpc>
            </a:pPr>
            <a:r>
              <a:rPr lang="ru" sz="6155" spc="-12" dirty="0">
                <a:solidFill>
                  <a:srgbClr val="0B3A7F"/>
                </a:solidFill>
                <a:latin typeface="Atkinson Hyperlegible" pitchFamily="2" charset="0"/>
              </a:rPr>
              <a:t>Сохраните таблицу и сохраните график.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6E24CD-DCB6-9E80-2255-F5466BED8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640" y="2705100"/>
            <a:ext cx="11086760" cy="1295400"/>
          </a:xfrm>
          <a:prstGeom prst="rect">
            <a:avLst/>
          </a:prstGeom>
        </p:spPr>
      </p:pic>
      <p:sp>
        <p:nvSpPr>
          <p:cNvPr id="10" name="TextBox 8">
            <a:extLst>
              <a:ext uri="{FF2B5EF4-FFF2-40B4-BE49-F238E27FC236}">
                <a16:creationId xmlns:a16="http://schemas.microsoft.com/office/drawing/2014/main" id="{20BBE336-CB3A-46EE-FB5D-B82DA7EB49D5}"/>
              </a:ext>
            </a:extLst>
          </p:cNvPr>
          <p:cNvSpPr txBox="1"/>
          <p:nvPr/>
        </p:nvSpPr>
        <p:spPr>
          <a:xfrm>
            <a:off x="2057400" y="1104900"/>
            <a:ext cx="15011400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4200" spc="-105" dirty="0">
                <a:solidFill>
                  <a:srgbClr val="0B3A7F"/>
                </a:solidFill>
                <a:latin typeface="Atkinson Hyperlegible" pitchFamily="2" charset="0"/>
              </a:rPr>
              <a:t>Для сохранения результатов в файл можно использовать функции «Сохранить таблицу» и «Сохранить график».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8CE4B3F-5E60-194B-6697-179E05F88716}"/>
              </a:ext>
            </a:extLst>
          </p:cNvPr>
          <p:cNvSpPr/>
          <p:nvPr/>
        </p:nvSpPr>
        <p:spPr>
          <a:xfrm>
            <a:off x="7086600" y="3452325"/>
            <a:ext cx="4743437" cy="52973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897BA2-C376-BEAA-2F1D-2DA210BA40F9}"/>
              </a:ext>
            </a:extLst>
          </p:cNvPr>
          <p:cNvSpPr txBox="1"/>
          <p:nvPr/>
        </p:nvSpPr>
        <p:spPr>
          <a:xfrm>
            <a:off x="3621157" y="4928225"/>
            <a:ext cx="3247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1800" b="1" kern="1200" dirty="0">
                <a:solidFill>
                  <a:schemeClr val="tx1"/>
                </a:solidFill>
                <a:latin typeface="Atkinson Hyperlegible" pitchFamily="2" charset="0"/>
              </a:rPr>
              <a:t>Microsoft Excel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C3A38C-1252-9808-15AF-87138F4B4D9C}"/>
              </a:ext>
            </a:extLst>
          </p:cNvPr>
          <p:cNvSpPr txBox="1"/>
          <p:nvPr/>
        </p:nvSpPr>
        <p:spPr>
          <a:xfrm>
            <a:off x="11544300" y="5105400"/>
            <a:ext cx="464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1800" b="1" kern="1200" dirty="0">
                <a:solidFill>
                  <a:schemeClr val="tx1"/>
                </a:solidFill>
                <a:latin typeface="Atkinson Hyperlegible" pitchFamily="2" charset="0"/>
              </a:rPr>
              <a:t>Файл JPEG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939219-04F5-EEAF-F0F6-02D5A084C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6008" y="6083130"/>
            <a:ext cx="7882814" cy="386097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4A86DB5-AE3B-F9CB-421B-6B8C7D93D8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" y="5295900"/>
            <a:ext cx="6733956" cy="441315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A1FA2F4-C90E-A403-2100-7F0E8CB3A77F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04117E40-95AD-FDAD-B078-A26F38DDF911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2" name="Freeform 3">
                <a:extLst>
                  <a:ext uri="{FF2B5EF4-FFF2-40B4-BE49-F238E27FC236}">
                    <a16:creationId xmlns:a16="http://schemas.microsoft.com/office/drawing/2014/main" id="{178368EA-9177-B359-4D4A-30C0FD698EE8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5E96169-38FA-66C0-8910-629757E45A17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8B8814-D4FA-8E48-B1DA-D54C4F9486D1}"/>
              </a:ext>
            </a:extLst>
          </p:cNvPr>
          <p:cNvGrpSpPr/>
          <p:nvPr/>
        </p:nvGrpSpPr>
        <p:grpSpPr>
          <a:xfrm>
            <a:off x="177800" y="1028700"/>
            <a:ext cx="851038" cy="1206346"/>
            <a:chOff x="928388" y="2331841"/>
            <a:chExt cx="851038" cy="1206346"/>
          </a:xfrm>
        </p:grpSpPr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5CB7B702-4594-8323-3C16-F5061AABDE68}"/>
                </a:ext>
              </a:extLst>
            </p:cNvPr>
            <p:cNvSpPr/>
            <p:nvPr/>
          </p:nvSpPr>
          <p:spPr>
            <a:xfrm>
              <a:off x="928388" y="2687149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1" name="TextBox 9">
              <a:extLst>
                <a:ext uri="{FF2B5EF4-FFF2-40B4-BE49-F238E27FC236}">
                  <a16:creationId xmlns:a16="http://schemas.microsoft.com/office/drawing/2014/main" id="{9345494B-DD24-1331-2B63-7B43B515C6E3}"/>
                </a:ext>
              </a:extLst>
            </p:cNvPr>
            <p:cNvSpPr txBox="1"/>
            <p:nvPr/>
          </p:nvSpPr>
          <p:spPr>
            <a:xfrm>
              <a:off x="1168828" y="2331841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70418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8042CBA-EBD4-F8BB-9EB4-13EF1FC70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591" y="3986080"/>
            <a:ext cx="4003491" cy="519602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589382" y="-43958"/>
            <a:ext cx="16470018" cy="1053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18"/>
              </a:lnSpc>
            </a:pPr>
            <a:r>
              <a:rPr lang="ru" sz="6400" spc="-12" dirty="0">
                <a:solidFill>
                  <a:srgbClr val="0B3A7F"/>
                </a:solidFill>
                <a:latin typeface="Atkinson Hyperlegible" pitchFamily="2" charset="0"/>
              </a:rPr>
              <a:t>Параметры графика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20BBE336-CB3A-46EE-FB5D-B82DA7EB49D5}"/>
              </a:ext>
            </a:extLst>
          </p:cNvPr>
          <p:cNvSpPr txBox="1"/>
          <p:nvPr/>
        </p:nvSpPr>
        <p:spPr>
          <a:xfrm>
            <a:off x="1752600" y="1104900"/>
            <a:ext cx="15316200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4000" spc="-105" dirty="0">
                <a:solidFill>
                  <a:srgbClr val="0B3A7F"/>
                </a:solidFill>
                <a:latin typeface="Atkinson Hyperlegible" pitchFamily="2" charset="0"/>
              </a:rPr>
              <a:t>WHONET предоставляет возможность вносить некоторые изменения в граф.</a:t>
            </a:r>
          </a:p>
          <a:p>
            <a:pPr algn="l"/>
            <a:r>
              <a:rPr lang="ru" sz="4000" spc="-105" dirty="0">
                <a:solidFill>
                  <a:srgbClr val="0B3A7F"/>
                </a:solidFill>
                <a:latin typeface="Atkinson Hyperlegible" pitchFamily="2" charset="0"/>
              </a:rPr>
              <a:t>Нажмите «Файл», «Параметры графика» или щелкните правой кнопкой мыши по графику.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8CE4B3F-5E60-194B-6697-179E05F88716}"/>
              </a:ext>
            </a:extLst>
          </p:cNvPr>
          <p:cNvSpPr/>
          <p:nvPr/>
        </p:nvSpPr>
        <p:spPr>
          <a:xfrm>
            <a:off x="533400" y="6017674"/>
            <a:ext cx="3920195" cy="52973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100CAA5-04D1-DAFC-FD41-B9B5AEFC44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7028552"/>
            <a:ext cx="5262563" cy="26107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B8DB1E-5620-6791-281E-64A6ACE92D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0" y="3986080"/>
            <a:ext cx="5246682" cy="27875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7D4978E-3554-0491-D15A-A1CC3B28B0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25200" y="3902477"/>
            <a:ext cx="5334000" cy="283393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6A6BE32-F41C-3C52-02AC-C3F23AFA11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44200" y="6858440"/>
            <a:ext cx="5948363" cy="295097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90B06AC-DF39-F475-282A-5931C30EC93F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B4528462-2AD0-65CF-CEDD-CFC1F8A0E78B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9" name="Freeform 3">
                <a:extLst>
                  <a:ext uri="{FF2B5EF4-FFF2-40B4-BE49-F238E27FC236}">
                    <a16:creationId xmlns:a16="http://schemas.microsoft.com/office/drawing/2014/main" id="{86D63B89-A6CD-97E9-B3BF-BE72E3322F25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7DC4E17-754C-7C43-F85B-329444620E90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725BDA3-3AE4-C8BA-CCC0-C562062CEC34}"/>
              </a:ext>
            </a:extLst>
          </p:cNvPr>
          <p:cNvGrpSpPr/>
          <p:nvPr/>
        </p:nvGrpSpPr>
        <p:grpSpPr>
          <a:xfrm>
            <a:off x="177800" y="1028700"/>
            <a:ext cx="851038" cy="1206346"/>
            <a:chOff x="928388" y="2331841"/>
            <a:chExt cx="851038" cy="1206346"/>
          </a:xfrm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05C750EE-8942-B2CA-A000-D4EE3E6F98FE}"/>
                </a:ext>
              </a:extLst>
            </p:cNvPr>
            <p:cNvSpPr/>
            <p:nvPr/>
          </p:nvSpPr>
          <p:spPr>
            <a:xfrm>
              <a:off x="928388" y="2687149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6" name="TextBox 9">
              <a:extLst>
                <a:ext uri="{FF2B5EF4-FFF2-40B4-BE49-F238E27FC236}">
                  <a16:creationId xmlns:a16="http://schemas.microsoft.com/office/drawing/2014/main" id="{363671AC-8C60-4C64-1422-B7FC1977546C}"/>
                </a:ext>
              </a:extLst>
            </p:cNvPr>
            <p:cNvSpPr txBox="1"/>
            <p:nvPr/>
          </p:nvSpPr>
          <p:spPr>
            <a:xfrm>
              <a:off x="1168828" y="2331841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7460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589382" y="-43958"/>
            <a:ext cx="16470018" cy="1053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18"/>
              </a:lnSpc>
            </a:pPr>
            <a:r>
              <a:rPr lang="ru" sz="6400" spc="-12" dirty="0">
                <a:solidFill>
                  <a:srgbClr val="0B3A7F"/>
                </a:solidFill>
                <a:latin typeface="Atkinson Hyperlegible" pitchFamily="2" charset="0"/>
              </a:rPr>
              <a:t>Нажмите «Продолжить»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6E24CD-DCB6-9E80-2255-F5466BED8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2883649"/>
            <a:ext cx="10210800" cy="1193051"/>
          </a:xfrm>
          <a:prstGeom prst="rect">
            <a:avLst/>
          </a:prstGeom>
        </p:spPr>
      </p:pic>
      <p:sp>
        <p:nvSpPr>
          <p:cNvPr id="10" name="TextBox 8">
            <a:extLst>
              <a:ext uri="{FF2B5EF4-FFF2-40B4-BE49-F238E27FC236}">
                <a16:creationId xmlns:a16="http://schemas.microsoft.com/office/drawing/2014/main" id="{20BBE336-CB3A-46EE-FB5D-B82DA7EB49D5}"/>
              </a:ext>
            </a:extLst>
          </p:cNvPr>
          <p:cNvSpPr txBox="1"/>
          <p:nvPr/>
        </p:nvSpPr>
        <p:spPr>
          <a:xfrm>
            <a:off x="1447800" y="1257300"/>
            <a:ext cx="16154400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4200" spc="-105" dirty="0">
                <a:solidFill>
                  <a:srgbClr val="0B3A7F"/>
                </a:solidFill>
                <a:latin typeface="Atkinson Hyperlegible" pitchFamily="2" charset="0"/>
              </a:rPr>
              <a:t>После завершения просмотра результатов анализа нажмите кнопку «Продолжить» для следующего организма – </a:t>
            </a:r>
            <a:r>
              <a:rPr lang="ru" sz="4200" i="1" spc="-105" dirty="0">
                <a:solidFill>
                  <a:srgbClr val="0B3A7F"/>
                </a:solidFill>
                <a:latin typeface="Atkinson Hyperlegible" pitchFamily="2" charset="0"/>
              </a:rPr>
              <a:t>Escherichia coli </a:t>
            </a:r>
            <a:r>
              <a:rPr lang="ru" sz="4200" spc="-105" dirty="0">
                <a:solidFill>
                  <a:srgbClr val="0B3A7F"/>
                </a:solidFill>
                <a:latin typeface="Atkinson Hyperlegible" pitchFamily="2" charset="0"/>
              </a:rPr>
              <a:t>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8CE4B3F-5E60-194B-6697-179E05F88716}"/>
              </a:ext>
            </a:extLst>
          </p:cNvPr>
          <p:cNvSpPr/>
          <p:nvPr/>
        </p:nvSpPr>
        <p:spPr>
          <a:xfrm>
            <a:off x="11932920" y="3585061"/>
            <a:ext cx="2011680" cy="52973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6A7258-621D-B76A-115A-0631FBAADA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435" y="4383809"/>
            <a:ext cx="9236365" cy="548409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9389A69-C41A-7AB4-9929-127C2BCF091B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id="{491C63E2-1598-198E-7039-59781B6B9AA5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2" name="Freeform 3">
                <a:extLst>
                  <a:ext uri="{FF2B5EF4-FFF2-40B4-BE49-F238E27FC236}">
                    <a16:creationId xmlns:a16="http://schemas.microsoft.com/office/drawing/2014/main" id="{E27CBDC6-A00B-E3E0-F36F-A246DE065CB2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C00769-BB3F-244C-6657-C1EEF988F987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D9D2AED-DFCC-59D8-193F-EDF9AEB9CCB6}"/>
              </a:ext>
            </a:extLst>
          </p:cNvPr>
          <p:cNvGrpSpPr/>
          <p:nvPr/>
        </p:nvGrpSpPr>
        <p:grpSpPr>
          <a:xfrm>
            <a:off x="177800" y="1028700"/>
            <a:ext cx="851038" cy="1206346"/>
            <a:chOff x="928388" y="2331841"/>
            <a:chExt cx="851038" cy="1206346"/>
          </a:xfrm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B358394-75E8-129E-C32F-63587DF5AC32}"/>
                </a:ext>
              </a:extLst>
            </p:cNvPr>
            <p:cNvSpPr/>
            <p:nvPr/>
          </p:nvSpPr>
          <p:spPr>
            <a:xfrm>
              <a:off x="928388" y="2687149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114086DD-5347-95E8-9DB3-9BB704D60CCD}"/>
                </a:ext>
              </a:extLst>
            </p:cNvPr>
            <p:cNvSpPr txBox="1"/>
            <p:nvPr/>
          </p:nvSpPr>
          <p:spPr>
            <a:xfrm>
              <a:off x="1168828" y="2331841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62398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589382" y="-43958"/>
            <a:ext cx="16470018" cy="1053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18"/>
              </a:lnSpc>
            </a:pPr>
            <a:r>
              <a:rPr lang="ru" sz="6155" spc="-12" dirty="0">
                <a:solidFill>
                  <a:srgbClr val="0B3A7F"/>
                </a:solidFill>
                <a:latin typeface="Atkinson Hyperlegible" pitchFamily="2" charset="0"/>
              </a:rPr>
              <a:t>Анализ остановки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20BBE336-CB3A-46EE-FB5D-B82DA7EB49D5}"/>
              </a:ext>
            </a:extLst>
          </p:cNvPr>
          <p:cNvSpPr txBox="1"/>
          <p:nvPr/>
        </p:nvSpPr>
        <p:spPr>
          <a:xfrm>
            <a:off x="1592695" y="1257300"/>
            <a:ext cx="15697200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4400" spc="-105" dirty="0">
                <a:solidFill>
                  <a:srgbClr val="0B3A7F"/>
                </a:solidFill>
                <a:latin typeface="Atkinson Hyperlegible" pitchFamily="2" charset="0"/>
              </a:rPr>
              <a:t>Если вы хотите немедленно завершить анализ, вы также можете нажать кнопку «Файл», а затем «Остановить анализ».</a:t>
            </a:r>
            <a:endParaRPr lang="en-US" sz="4200" spc="-105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AD96E1-D5CF-B7E0-6590-962DA9718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296" y="3574243"/>
            <a:ext cx="4078031" cy="5367661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8CE4B3F-5E60-194B-6697-179E05F88716}"/>
              </a:ext>
            </a:extLst>
          </p:cNvPr>
          <p:cNvSpPr/>
          <p:nvPr/>
        </p:nvSpPr>
        <p:spPr>
          <a:xfrm>
            <a:off x="7174395" y="8191500"/>
            <a:ext cx="3239831" cy="582713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AE9D146-238E-C594-0729-6F12A098AE80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13" name="Group 2">
              <a:extLst>
                <a:ext uri="{FF2B5EF4-FFF2-40B4-BE49-F238E27FC236}">
                  <a16:creationId xmlns:a16="http://schemas.microsoft.com/office/drawing/2014/main" id="{C431715A-55AE-3791-5416-128B69E20C30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5" name="Freeform 3">
                <a:extLst>
                  <a:ext uri="{FF2B5EF4-FFF2-40B4-BE49-F238E27FC236}">
                    <a16:creationId xmlns:a16="http://schemas.microsoft.com/office/drawing/2014/main" id="{904BA333-52F7-C6CB-D4DB-D4B70D93EA05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346F91CB-C42F-FDD6-4E6A-87B2E4909932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1FF0F85-5F38-70D7-44FB-DADD3804F6E2}"/>
              </a:ext>
            </a:extLst>
          </p:cNvPr>
          <p:cNvGrpSpPr/>
          <p:nvPr/>
        </p:nvGrpSpPr>
        <p:grpSpPr>
          <a:xfrm>
            <a:off x="177800" y="1028700"/>
            <a:ext cx="851038" cy="1206346"/>
            <a:chOff x="928388" y="2331841"/>
            <a:chExt cx="851038" cy="1206346"/>
          </a:xfrm>
        </p:grpSpPr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186575D5-3416-7A8A-DFD9-1A7E621A0A1E}"/>
                </a:ext>
              </a:extLst>
            </p:cNvPr>
            <p:cNvSpPr/>
            <p:nvPr/>
          </p:nvSpPr>
          <p:spPr>
            <a:xfrm>
              <a:off x="928388" y="2687149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1" name="TextBox 9">
              <a:extLst>
                <a:ext uri="{FF2B5EF4-FFF2-40B4-BE49-F238E27FC236}">
                  <a16:creationId xmlns:a16="http://schemas.microsoft.com/office/drawing/2014/main" id="{5919926E-9771-6F52-20D3-F806325CB142}"/>
                </a:ext>
              </a:extLst>
            </p:cNvPr>
            <p:cNvSpPr txBox="1"/>
            <p:nvPr/>
          </p:nvSpPr>
          <p:spPr>
            <a:xfrm>
              <a:off x="1168828" y="2331841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98022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21A9F-3262-DEEF-C417-DA60696A6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8E0CBE1A-220D-7CFF-EEAA-E77E1F9947C3}"/>
              </a:ext>
            </a:extLst>
          </p:cNvPr>
          <p:cNvSpPr txBox="1"/>
          <p:nvPr/>
        </p:nvSpPr>
        <p:spPr>
          <a:xfrm>
            <a:off x="1568882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Анализ данных — Введение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1074E00-0A7B-B146-D074-54E6BAA502FD}"/>
              </a:ext>
            </a:extLst>
          </p:cNvPr>
          <p:cNvGrpSpPr/>
          <p:nvPr/>
        </p:nvGrpSpPr>
        <p:grpSpPr>
          <a:xfrm>
            <a:off x="928388" y="2331841"/>
            <a:ext cx="851038" cy="1206346"/>
            <a:chOff x="928388" y="2331841"/>
            <a:chExt cx="851038" cy="1206346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92851C35-E83D-8170-FC94-13FB91DA3F6C}"/>
                </a:ext>
              </a:extLst>
            </p:cNvPr>
            <p:cNvSpPr/>
            <p:nvPr/>
          </p:nvSpPr>
          <p:spPr>
            <a:xfrm>
              <a:off x="928388" y="2687149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6B64F454-11EC-49DA-FD46-6A6CC27385FD}"/>
                </a:ext>
              </a:extLst>
            </p:cNvPr>
            <p:cNvSpPr txBox="1"/>
            <p:nvPr/>
          </p:nvSpPr>
          <p:spPr>
            <a:xfrm>
              <a:off x="1168828" y="2331841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096C03D-1BD0-3D73-8221-FE5FED40A40F}"/>
              </a:ext>
            </a:extLst>
          </p:cNvPr>
          <p:cNvGrpSpPr/>
          <p:nvPr/>
        </p:nvGrpSpPr>
        <p:grpSpPr>
          <a:xfrm>
            <a:off x="928388" y="3525779"/>
            <a:ext cx="851038" cy="1206346"/>
            <a:chOff x="928388" y="3525779"/>
            <a:chExt cx="851038" cy="1206346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2CECE46-3D23-240D-E480-5CE4E47F387E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FE29E5E6-5F19-788B-1BAE-7072ADE2DB06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DD688F8-FA10-24DC-B82D-CE0B298D536F}"/>
              </a:ext>
            </a:extLst>
          </p:cNvPr>
          <p:cNvGrpSpPr/>
          <p:nvPr/>
        </p:nvGrpSpPr>
        <p:grpSpPr>
          <a:xfrm>
            <a:off x="934259" y="4732279"/>
            <a:ext cx="851038" cy="1193783"/>
            <a:chOff x="934259" y="4732279"/>
            <a:chExt cx="851038" cy="1193783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16D3B6E-B765-DF95-2903-A8F525A474F8}"/>
                </a:ext>
              </a:extLst>
            </p:cNvPr>
            <p:cNvSpPr/>
            <p:nvPr/>
          </p:nvSpPr>
          <p:spPr>
            <a:xfrm>
              <a:off x="934259" y="5075024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91017678-9BBB-BFD8-6E5C-05C2F038FE58}"/>
                </a:ext>
              </a:extLst>
            </p:cNvPr>
            <p:cNvSpPr txBox="1"/>
            <p:nvPr/>
          </p:nvSpPr>
          <p:spPr>
            <a:xfrm>
              <a:off x="1174699" y="47322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Д</a:t>
              </a:r>
            </a:p>
          </p:txBody>
        </p:sp>
      </p:grpSp>
      <p:sp>
        <p:nvSpPr>
          <p:cNvPr id="16" name="TextBox 16">
            <a:extLst>
              <a:ext uri="{FF2B5EF4-FFF2-40B4-BE49-F238E27FC236}">
                <a16:creationId xmlns:a16="http://schemas.microsoft.com/office/drawing/2014/main" id="{D9E3B53B-F6FF-9D8B-004E-CB40C87DF81A}"/>
              </a:ext>
            </a:extLst>
          </p:cNvPr>
          <p:cNvSpPr txBox="1"/>
          <p:nvPr/>
        </p:nvSpPr>
        <p:spPr>
          <a:xfrm>
            <a:off x="2218962" y="1562100"/>
            <a:ext cx="15459437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Выбор необходимых параметров анализа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701207E2-040F-82E8-1127-B83FD20B6172}"/>
              </a:ext>
            </a:extLst>
          </p:cNvPr>
          <p:cNvSpPr txBox="1"/>
          <p:nvPr/>
        </p:nvSpPr>
        <p:spPr>
          <a:xfrm>
            <a:off x="2218962" y="3722034"/>
            <a:ext cx="13402037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endParaRPr lang="en-US" sz="4200" spc="-8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A54AD0DF-572A-6403-73CC-BEA732DF3D9C}"/>
              </a:ext>
            </a:extLst>
          </p:cNvPr>
          <p:cNvSpPr txBox="1"/>
          <p:nvPr/>
        </p:nvSpPr>
        <p:spPr>
          <a:xfrm>
            <a:off x="2218963" y="5059102"/>
            <a:ext cx="13850074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Макросы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B31A1530-E96F-732D-147B-9B972926E6E1}"/>
              </a:ext>
            </a:extLst>
          </p:cNvPr>
          <p:cNvSpPr txBox="1"/>
          <p:nvPr/>
        </p:nvSpPr>
        <p:spPr>
          <a:xfrm>
            <a:off x="2218962" y="3838118"/>
            <a:ext cx="13630637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68"/>
              </a:lnSpc>
            </a:pPr>
            <a:r>
              <a:rPr lang="ru" sz="4200" b="1" spc="-8" dirty="0">
                <a:solidFill>
                  <a:srgbClr val="0B3A7F"/>
                </a:solidFill>
                <a:latin typeface="Atkinson Hyperlegible" pitchFamily="2" charset="0"/>
              </a:rPr>
              <a:t>Выбор дополнительных параметров анализа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C5A4B1A-0ECC-2C02-F497-4A372363B606}"/>
              </a:ext>
            </a:extLst>
          </p:cNvPr>
          <p:cNvGrpSpPr/>
          <p:nvPr/>
        </p:nvGrpSpPr>
        <p:grpSpPr>
          <a:xfrm>
            <a:off x="912991" y="1125204"/>
            <a:ext cx="851038" cy="1219046"/>
            <a:chOff x="912991" y="1125204"/>
            <a:chExt cx="851038" cy="121904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51F1189-9543-4BA6-D849-6BA2C5E0014A}"/>
                </a:ext>
              </a:extLst>
            </p:cNvPr>
            <p:cNvSpPr/>
            <p:nvPr/>
          </p:nvSpPr>
          <p:spPr>
            <a:xfrm>
              <a:off x="912991" y="1493212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8" y="0"/>
                  </a:lnTo>
                  <a:lnTo>
                    <a:pt x="851038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DCAB7D63-3A1A-129F-3527-06ED712597C4}"/>
                </a:ext>
              </a:extLst>
            </p:cNvPr>
            <p:cNvSpPr txBox="1"/>
            <p:nvPr/>
          </p:nvSpPr>
          <p:spPr>
            <a:xfrm>
              <a:off x="1166131" y="1125204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9BCE876-BA94-AA94-C4B2-E32435E03DB2}"/>
              </a:ext>
            </a:extLst>
          </p:cNvPr>
          <p:cNvSpPr txBox="1"/>
          <p:nvPr/>
        </p:nvSpPr>
        <p:spPr>
          <a:xfrm>
            <a:off x="2240448" y="2684858"/>
            <a:ext cx="11094552" cy="1748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Проведение анализа</a:t>
            </a:r>
          </a:p>
          <a:p>
            <a:pPr algn="l">
              <a:lnSpc>
                <a:spcPts val="7068"/>
              </a:lnSpc>
            </a:pPr>
            <a:endParaRPr lang="en-US" sz="4200" spc="-8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04347FA-2579-78E1-29E2-48C72720E7D0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id="{27C24F64-A309-C923-62AD-00BB53D92C2B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4" name="Freeform 3">
                <a:extLst>
                  <a:ext uri="{FF2B5EF4-FFF2-40B4-BE49-F238E27FC236}">
                    <a16:creationId xmlns:a16="http://schemas.microsoft.com/office/drawing/2014/main" id="{A269DCFD-9351-49E4-6B1B-E9855B1FFBC7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204360D-9B3B-046D-1366-0647E8A0470D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93126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650A871-108D-10BD-3855-52A68F858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199" y="2235047"/>
            <a:ext cx="9800893" cy="7175654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290495" y="-65620"/>
            <a:ext cx="16837444" cy="14496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160" spc="-105" dirty="0">
                <a:solidFill>
                  <a:srgbClr val="0B3A7F"/>
                </a:solidFill>
                <a:latin typeface="Atkinson Hyperlegible" pitchFamily="2" charset="0"/>
              </a:rPr>
              <a:t>Анализ данных – Дополнительные параметры</a:t>
            </a:r>
            <a:endParaRPr lang="en-US" sz="6160" spc="-159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20E5788-6D7E-369A-768C-6A48B6440ABF}"/>
              </a:ext>
            </a:extLst>
          </p:cNvPr>
          <p:cNvSpPr/>
          <p:nvPr/>
        </p:nvSpPr>
        <p:spPr>
          <a:xfrm>
            <a:off x="7848600" y="2628900"/>
            <a:ext cx="5217781" cy="3563814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1D92D43-8FF4-2EB9-ACD1-99D63A457697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6" name="Group 2">
              <a:extLst>
                <a:ext uri="{FF2B5EF4-FFF2-40B4-BE49-F238E27FC236}">
                  <a16:creationId xmlns:a16="http://schemas.microsoft.com/office/drawing/2014/main" id="{F5E57D82-93DF-36EB-6B01-334FACF8CE4D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4" name="Freeform 3">
                <a:extLst>
                  <a:ext uri="{FF2B5EF4-FFF2-40B4-BE49-F238E27FC236}">
                    <a16:creationId xmlns:a16="http://schemas.microsoft.com/office/drawing/2014/main" id="{17BDACB3-FA6C-ACD4-8571-53DC3B9FC381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AFD67E5F-6B9A-084E-5E00-BCB0CE72E4AD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32A6BC-6B97-287A-8C4C-87496707D7A1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D8065979-1E00-4A53-6DFC-1664AFBBF9E8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08BA271F-27F0-C4A7-B1B9-A10F58536B82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8456196"/>
      </p:ext>
    </p:extLst>
  </p:cSld>
  <p:clrMapOvr>
    <a:masterClrMapping/>
  </p:clrMapOvr>
  <p:transition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1298156" y="-382664"/>
            <a:ext cx="13233936" cy="1467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399" spc="-159" dirty="0">
                <a:solidFill>
                  <a:srgbClr val="0B3A7F"/>
                </a:solidFill>
                <a:latin typeface="Atkinson Hyperlegible" pitchFamily="2" charset="0"/>
              </a:rPr>
              <a:t>Определение фильтров изоляции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B18843-CB2B-8A12-DD13-B427E6D82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2113021"/>
            <a:ext cx="10316737" cy="7553325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4B94D2F-B5D9-AFB2-88EA-29C81C6BD930}"/>
              </a:ext>
            </a:extLst>
          </p:cNvPr>
          <p:cNvSpPr/>
          <p:nvPr/>
        </p:nvSpPr>
        <p:spPr>
          <a:xfrm>
            <a:off x="7951567" y="4991100"/>
            <a:ext cx="2011680" cy="52973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4CE61B1-9197-A39A-90B3-E14AE6E0B7F1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6" name="Group 2">
              <a:extLst>
                <a:ext uri="{FF2B5EF4-FFF2-40B4-BE49-F238E27FC236}">
                  <a16:creationId xmlns:a16="http://schemas.microsoft.com/office/drawing/2014/main" id="{3F8CB59A-8081-304F-C80D-9848153D0688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4" name="Freeform 3">
                <a:extLst>
                  <a:ext uri="{FF2B5EF4-FFF2-40B4-BE49-F238E27FC236}">
                    <a16:creationId xmlns:a16="http://schemas.microsoft.com/office/drawing/2014/main" id="{F29D0616-B92D-33FA-C012-DC149A217633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D244DFA1-29E8-1C8C-E8E5-D29EB0A19643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25AC98D-3C0C-C7EF-7D6A-8E0E237A781A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DB37E8E7-9D79-2592-5698-4C50D589FFC7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CEAEB474-179D-4BCB-5626-C3138B42C4A2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78564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1298156" y="-382664"/>
            <a:ext cx="13233936" cy="1467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399" spc="-159" dirty="0">
                <a:solidFill>
                  <a:srgbClr val="0B3A7F"/>
                </a:solidFill>
                <a:latin typeface="Atkinson Hyperlegible" pitchFamily="2" charset="0"/>
              </a:rPr>
              <a:t>Определение фильтров изоляции</a:t>
            </a:r>
          </a:p>
        </p:txBody>
      </p:sp>
      <p:sp>
        <p:nvSpPr>
          <p:cNvPr id="4" name="TextBox 16">
            <a:extLst>
              <a:ext uri="{FF2B5EF4-FFF2-40B4-BE49-F238E27FC236}">
                <a16:creationId xmlns:a16="http://schemas.microsoft.com/office/drawing/2014/main" id="{C1178AE2-D552-7850-4A22-7EC2E62C3BDF}"/>
              </a:ext>
            </a:extLst>
          </p:cNvPr>
          <p:cNvSpPr txBox="1"/>
          <p:nvPr/>
        </p:nvSpPr>
        <p:spPr>
          <a:xfrm>
            <a:off x="1371600" y="1435865"/>
            <a:ext cx="16306799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WHONET позволяет определять критерии для отбора конкретных пациентов, мест, типов образцов или результатов анализов.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3D4E80EC-30BB-4ABB-1BB4-00FB58C9F584}"/>
              </a:ext>
            </a:extLst>
          </p:cNvPr>
          <p:cNvSpPr txBox="1"/>
          <p:nvPr/>
        </p:nvSpPr>
        <p:spPr>
          <a:xfrm>
            <a:off x="1524000" y="3390900"/>
            <a:ext cx="15697200" cy="61145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3600" b="1" spc="-7" dirty="0">
                <a:solidFill>
                  <a:srgbClr val="0B3A7F"/>
                </a:solidFill>
                <a:latin typeface="Atkinson Hyperlegible" pitchFamily="2" charset="0"/>
              </a:rPr>
              <a:t>Примеры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" sz="3600" spc="-7" dirty="0">
                <a:solidFill>
                  <a:srgbClr val="0B3A7F"/>
                </a:solidFill>
                <a:latin typeface="Atkinson Hyperlegible" pitchFamily="2" charset="0"/>
              </a:rPr>
              <a:t>Идентификационный номер = 12345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" sz="3600" spc="-7" dirty="0">
                <a:solidFill>
                  <a:srgbClr val="0B3A7F"/>
                </a:solidFill>
                <a:latin typeface="Atkinson Hyperlegible" pitchFamily="2" charset="0"/>
              </a:rPr>
              <a:t>Пол = Женский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" sz="3600" spc="-7" dirty="0">
                <a:solidFill>
                  <a:srgbClr val="0B3A7F"/>
                </a:solidFill>
                <a:latin typeface="Atkinson Hyperlegible" pitchFamily="2" charset="0"/>
              </a:rPr>
              <a:t>Возрастная группа = 65+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" sz="3600" spc="-7" dirty="0">
                <a:solidFill>
                  <a:srgbClr val="0B3A7F"/>
                </a:solidFill>
                <a:latin typeface="Atkinson Hyperlegible" pitchFamily="2" charset="0"/>
              </a:rPr>
              <a:t>Вид животного = Курица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" sz="3600" spc="-7" dirty="0">
                <a:solidFill>
                  <a:srgbClr val="0B3A7F"/>
                </a:solidFill>
                <a:latin typeface="Atkinson Hyperlegible" pitchFamily="2" charset="0"/>
              </a:rPr>
              <a:t>Тип учреждения = Амбулаторное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" sz="3600" spc="-7" dirty="0">
                <a:solidFill>
                  <a:srgbClr val="0B3A7F"/>
                </a:solidFill>
                <a:latin typeface="Atkinson Hyperlegible" pitchFamily="2" charset="0"/>
              </a:rPr>
              <a:t>Тип учреждения = Ветеринарная клиника или ветеринарная больница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" sz="3600" spc="-7" dirty="0">
                <a:solidFill>
                  <a:srgbClr val="0B3A7F"/>
                </a:solidFill>
                <a:latin typeface="Atkinson Hyperlegible" pitchFamily="2" charset="0"/>
              </a:rPr>
              <a:t>Дата взятия образца: 1 февраля 2020 г. – 15 февраля 2020 г.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" sz="3600" spc="-7" dirty="0">
                <a:solidFill>
                  <a:srgbClr val="0B3A7F"/>
                </a:solidFill>
                <a:latin typeface="Atkinson Hyperlegible" pitchFamily="2" charset="0"/>
              </a:rPr>
              <a:t>Тип образца = Кровь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" sz="3600" spc="-7" dirty="0">
                <a:solidFill>
                  <a:srgbClr val="0B3A7F"/>
                </a:solidFill>
                <a:latin typeface="Atkinson Hyperlegible" pitchFamily="2" charset="0"/>
              </a:rPr>
              <a:t>Диск с имипенемом = резистентный</a:t>
            </a:r>
          </a:p>
          <a:p>
            <a:pPr marL="457200" indent="-457200" algn="l">
              <a:lnSpc>
                <a:spcPts val="4936"/>
              </a:lnSpc>
              <a:buFont typeface="Arial" panose="020B0604020202020204" pitchFamily="34" charset="0"/>
              <a:buChar char="•"/>
            </a:pPr>
            <a:endParaRPr lang="en-US" sz="2800" spc="-7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533BB60-80E1-406A-D22B-59E91DD3DDF6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98267043-993A-67C9-4B35-A89E10388150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4" name="Freeform 3">
                <a:extLst>
                  <a:ext uri="{FF2B5EF4-FFF2-40B4-BE49-F238E27FC236}">
                    <a16:creationId xmlns:a16="http://schemas.microsoft.com/office/drawing/2014/main" id="{2A98F8A1-042B-CEA4-00FC-DC8763613E10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A609427A-6972-D5B9-32C7-CA41285AC37C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5798C10-CA2D-3AB5-BAFC-3BB17A942771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26DFCC7C-38F6-7BBE-D546-6BF2D8EB0C58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A46B5652-2E2E-2CDF-E3F7-025D73BF87EE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58241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29A56A12-8996-AFDF-3834-95A43F8F1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2571749"/>
            <a:ext cx="11723229" cy="7018341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150601" y="1104900"/>
            <a:ext cx="13281725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4200" spc="-105" dirty="0">
                <a:solidFill>
                  <a:srgbClr val="0B3A7F"/>
                </a:solidFill>
                <a:latin typeface="Atkinson Hyperlegible" pitchFamily="2" charset="0"/>
              </a:rPr>
              <a:t>Выберите поле данных для фильтра и нажмите «Определить критерии».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98156" y="-382664"/>
            <a:ext cx="13233936" cy="1467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399" spc="-159" dirty="0">
                <a:solidFill>
                  <a:srgbClr val="0B3A7F"/>
                </a:solidFill>
                <a:latin typeface="Atkinson Hyperlegible" pitchFamily="2" charset="0"/>
              </a:rPr>
              <a:t>Изолировать фильтры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E1A2B63-304E-D75A-9B51-999C138A2DC3}"/>
              </a:ext>
            </a:extLst>
          </p:cNvPr>
          <p:cNvSpPr/>
          <p:nvPr/>
        </p:nvSpPr>
        <p:spPr>
          <a:xfrm>
            <a:off x="3810000" y="5541454"/>
            <a:ext cx="2011680" cy="4378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4D63FDE-D691-1AF2-1D83-0E243727A4EF}"/>
              </a:ext>
            </a:extLst>
          </p:cNvPr>
          <p:cNvSpPr/>
          <p:nvPr/>
        </p:nvSpPr>
        <p:spPr>
          <a:xfrm>
            <a:off x="3962400" y="9093600"/>
            <a:ext cx="2212848" cy="48158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0FB8816-98C7-8DC7-FC7F-4A4EF5716BE1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DABCD69B-F8EA-875A-C59F-9A937346EDFF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9" name="Freeform 3">
                <a:extLst>
                  <a:ext uri="{FF2B5EF4-FFF2-40B4-BE49-F238E27FC236}">
                    <a16:creationId xmlns:a16="http://schemas.microsoft.com/office/drawing/2014/main" id="{629CA215-CC4F-789E-808B-D137F63CF103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C5757B68-3B7E-35A7-9ECD-67D0C722F764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1B3971B-64DA-939D-DD72-C15D798CBD1F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E2B48540-5A50-456D-BF40-EF90EE171605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8" name="TextBox 11">
              <a:extLst>
                <a:ext uri="{FF2B5EF4-FFF2-40B4-BE49-F238E27FC236}">
                  <a16:creationId xmlns:a16="http://schemas.microsoft.com/office/drawing/2014/main" id="{F59A0C93-BD5B-D829-2565-BA746745D7D1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43405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22FDECE-F78A-FB90-0FFF-C8B4129BA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2781300"/>
            <a:ext cx="10210800" cy="657021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150601" y="1449169"/>
            <a:ext cx="14918199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4200" spc="-105" dirty="0">
                <a:solidFill>
                  <a:srgbClr val="0B3A7F"/>
                </a:solidFill>
                <a:latin typeface="Atkinson Hyperlegible" pitchFamily="2" charset="0"/>
              </a:rPr>
              <a:t>Пример: Тип местоположения = Стационар (in, </a:t>
            </a:r>
            <a:r>
              <a:rPr lang="ru" sz="4200" spc="-105" dirty="0" err="1">
                <a:solidFill>
                  <a:srgbClr val="0B3A7F"/>
                </a:solidFill>
                <a:latin typeface="Atkinson Hyperlegible" pitchFamily="2" charset="0"/>
              </a:rPr>
              <a:t>inx </a:t>
            </a:r>
            <a:r>
              <a:rPr lang="ru" sz="4200" spc="-105" dirty="0">
                <a:solidFill>
                  <a:srgbClr val="0B3A7F"/>
                </a:solidFill>
                <a:latin typeface="Atkinson Hyperlegible" pitchFamily="2" charset="0"/>
              </a:rPr>
              <a:t>, </a:t>
            </a:r>
            <a:r>
              <a:rPr lang="ru" sz="4200" spc="-105" dirty="0" err="1">
                <a:solidFill>
                  <a:srgbClr val="0B3A7F"/>
                </a:solidFill>
                <a:latin typeface="Atkinson Hyperlegible" pitchFamily="2" charset="0"/>
              </a:rPr>
              <a:t>icu </a:t>
            </a:r>
            <a:r>
              <a:rPr lang="ru" sz="4200" spc="-105" dirty="0">
                <a:solidFill>
                  <a:srgbClr val="0B3A7F"/>
                </a:solidFill>
                <a:latin typeface="Atkinson Hyperlegible" pitchFamily="2" charset="0"/>
              </a:rPr>
              <a:t>, int)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98156" y="-382664"/>
            <a:ext cx="13233936" cy="1467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399" spc="-159" dirty="0">
                <a:solidFill>
                  <a:srgbClr val="0B3A7F"/>
                </a:solidFill>
                <a:latin typeface="Atkinson Hyperlegible" pitchFamily="2" charset="0"/>
              </a:rPr>
              <a:t>Изолировать фильтры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E1A2B63-304E-D75A-9B51-999C138A2DC3}"/>
              </a:ext>
            </a:extLst>
          </p:cNvPr>
          <p:cNvSpPr/>
          <p:nvPr/>
        </p:nvSpPr>
        <p:spPr>
          <a:xfrm>
            <a:off x="3411418" y="5635735"/>
            <a:ext cx="3239831" cy="113554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4D63FDE-D691-1AF2-1D83-0E243727A4EF}"/>
              </a:ext>
            </a:extLst>
          </p:cNvPr>
          <p:cNvSpPr/>
          <p:nvPr/>
        </p:nvSpPr>
        <p:spPr>
          <a:xfrm>
            <a:off x="8458200" y="8014719"/>
            <a:ext cx="1662545" cy="48158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C5BD157-23B9-36F0-D761-839B8AD34D9B}"/>
              </a:ext>
            </a:extLst>
          </p:cNvPr>
          <p:cNvSpPr/>
          <p:nvPr/>
        </p:nvSpPr>
        <p:spPr>
          <a:xfrm>
            <a:off x="8686800" y="4229100"/>
            <a:ext cx="3239831" cy="1032310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7E00B8D-4E27-632A-E125-8EA91D8071AF}"/>
              </a:ext>
            </a:extLst>
          </p:cNvPr>
          <p:cNvSpPr/>
          <p:nvPr/>
        </p:nvSpPr>
        <p:spPr>
          <a:xfrm>
            <a:off x="9140952" y="8648700"/>
            <a:ext cx="2212848" cy="52973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E256FD-10D3-0261-EAC3-F5ACB658FCAF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1AFAC47F-70F6-90ED-C3D6-68D6B86E8818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4" name="Freeform 3">
                <a:extLst>
                  <a:ext uri="{FF2B5EF4-FFF2-40B4-BE49-F238E27FC236}">
                    <a16:creationId xmlns:a16="http://schemas.microsoft.com/office/drawing/2014/main" id="{49D1A33E-4E83-AE9E-EA03-4F230232F0FD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1583951C-4146-AA53-729F-150A6D0792AB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B9A075E-34D6-9289-1FF1-1EE9FFD5665C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08D0CF77-D56A-D47D-50B9-8B3946916EA4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0" name="TextBox 11">
              <a:extLst>
                <a:ext uri="{FF2B5EF4-FFF2-40B4-BE49-F238E27FC236}">
                  <a16:creationId xmlns:a16="http://schemas.microsoft.com/office/drawing/2014/main" id="{6A7BFE8A-E080-5F3E-39C8-D01C4351EF83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7766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D0EFE5-BAEC-F24A-FB9F-62E7E33FB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2590800"/>
            <a:ext cx="10569692" cy="6327754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150601" y="1296769"/>
            <a:ext cx="13281725" cy="646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ru" sz="4200" spc="-105" dirty="0">
                <a:solidFill>
                  <a:srgbClr val="0B3A7F"/>
                </a:solidFill>
                <a:latin typeface="Atkinson Hyperlegible" pitchFamily="2" charset="0"/>
              </a:rPr>
              <a:t>Пример: диск с цефокситином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98156" y="-382664"/>
            <a:ext cx="13233936" cy="1467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399" spc="-159" dirty="0">
                <a:solidFill>
                  <a:srgbClr val="0B3A7F"/>
                </a:solidFill>
                <a:latin typeface="Atkinson Hyperlegible" pitchFamily="2" charset="0"/>
              </a:rPr>
              <a:t>Изолировать фильтры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E1A2B63-304E-D75A-9B51-999C138A2DC3}"/>
              </a:ext>
            </a:extLst>
          </p:cNvPr>
          <p:cNvSpPr/>
          <p:nvPr/>
        </p:nvSpPr>
        <p:spPr>
          <a:xfrm>
            <a:off x="4114800" y="4305300"/>
            <a:ext cx="2819400" cy="4378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4D63FDE-D691-1AF2-1D83-0E243727A4EF}"/>
              </a:ext>
            </a:extLst>
          </p:cNvPr>
          <p:cNvSpPr/>
          <p:nvPr/>
        </p:nvSpPr>
        <p:spPr>
          <a:xfrm>
            <a:off x="3966667" y="8343900"/>
            <a:ext cx="2434133" cy="48158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BFDD16F-C2DF-FFCF-7577-4A234F710185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A2C556F1-038D-DB28-DDB7-F153CEAC2C91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4" name="Freeform 3">
                <a:extLst>
                  <a:ext uri="{FF2B5EF4-FFF2-40B4-BE49-F238E27FC236}">
                    <a16:creationId xmlns:a16="http://schemas.microsoft.com/office/drawing/2014/main" id="{49DE497A-6F58-CC1B-4D13-DCC987329048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E59C31AA-AE19-D3D8-BEAE-3EA85B35A704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B969363-FAD5-CEF1-ACDC-4009A052A161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50ECF94B-1D90-3689-BADF-03E981E6E437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9" name="TextBox 11">
              <a:extLst>
                <a:ext uri="{FF2B5EF4-FFF2-40B4-BE49-F238E27FC236}">
                  <a16:creationId xmlns:a16="http://schemas.microsoft.com/office/drawing/2014/main" id="{EA531B6E-3CE6-2A2E-6612-BD209B3864E9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20386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A54CCBC-1851-5A15-07CC-470DD7889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5875" y="2552700"/>
            <a:ext cx="9817420" cy="7172876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150601" y="1101454"/>
            <a:ext cx="13281725" cy="646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ru" sz="4200" spc="-105" dirty="0">
                <a:solidFill>
                  <a:srgbClr val="0B3A7F"/>
                </a:solidFill>
                <a:latin typeface="Atkinson Hyperlegible" pitchFamily="2" charset="0"/>
              </a:rPr>
              <a:t>Пример: Диск с цефокситином = резистентный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98156" y="-382664"/>
            <a:ext cx="13233936" cy="1467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399" spc="-159" dirty="0">
                <a:solidFill>
                  <a:srgbClr val="0B3A7F"/>
                </a:solidFill>
                <a:latin typeface="Atkinson Hyperlegible" pitchFamily="2" charset="0"/>
              </a:rPr>
              <a:t>Изолировать фильтры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E1A2B63-304E-D75A-9B51-999C138A2DC3}"/>
              </a:ext>
            </a:extLst>
          </p:cNvPr>
          <p:cNvSpPr/>
          <p:nvPr/>
        </p:nvSpPr>
        <p:spPr>
          <a:xfrm>
            <a:off x="4572000" y="4661919"/>
            <a:ext cx="2011680" cy="48158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4D63FDE-D691-1AF2-1D83-0E243727A4EF}"/>
              </a:ext>
            </a:extLst>
          </p:cNvPr>
          <p:cNvSpPr/>
          <p:nvPr/>
        </p:nvSpPr>
        <p:spPr>
          <a:xfrm>
            <a:off x="8789882" y="5194300"/>
            <a:ext cx="1135541" cy="640984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C5BD157-23B9-36F0-D761-839B8AD34D9B}"/>
              </a:ext>
            </a:extLst>
          </p:cNvPr>
          <p:cNvSpPr/>
          <p:nvPr/>
        </p:nvSpPr>
        <p:spPr>
          <a:xfrm>
            <a:off x="9905999" y="4661919"/>
            <a:ext cx="1828801" cy="48158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478EA4-E5C2-D174-F7A2-9337830C47E0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9" name="Group 2">
              <a:extLst>
                <a:ext uri="{FF2B5EF4-FFF2-40B4-BE49-F238E27FC236}">
                  <a16:creationId xmlns:a16="http://schemas.microsoft.com/office/drawing/2014/main" id="{35686716-5844-E09C-C640-6AB531B30E1A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6" name="Freeform 3">
                <a:extLst>
                  <a:ext uri="{FF2B5EF4-FFF2-40B4-BE49-F238E27FC236}">
                    <a16:creationId xmlns:a16="http://schemas.microsoft.com/office/drawing/2014/main" id="{207A57F8-E321-D275-E0A8-4E92D271CD82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FB3A4F70-1F6E-4AA0-2FAA-AB35ECB6DF7D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D847864-BF9A-4F15-63A2-E9DFE1063F29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CD185A55-85CF-9A15-666C-9F5A1D7711B4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0" name="TextBox 11">
              <a:extLst>
                <a:ext uri="{FF2B5EF4-FFF2-40B4-BE49-F238E27FC236}">
                  <a16:creationId xmlns:a16="http://schemas.microsoft.com/office/drawing/2014/main" id="{DFB06D5E-789D-5787-19FD-8BB702FC0203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37641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DD6A413-257A-A9BE-8914-7D4859C57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0" y="1470077"/>
            <a:ext cx="11049000" cy="8089446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98156" y="-382664"/>
            <a:ext cx="15313444" cy="14671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399" spc="-159" dirty="0">
                <a:solidFill>
                  <a:srgbClr val="0B3A7F"/>
                </a:solidFill>
                <a:latin typeface="Atkinson Hyperlegible" pitchFamily="2" charset="0"/>
              </a:rPr>
              <a:t>Параметры анализа, включая фильтры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E1A2B63-304E-D75A-9B51-999C138A2DC3}"/>
              </a:ext>
            </a:extLst>
          </p:cNvPr>
          <p:cNvSpPr/>
          <p:nvPr/>
        </p:nvSpPr>
        <p:spPr>
          <a:xfrm>
            <a:off x="8295254" y="4504005"/>
            <a:ext cx="2677546" cy="1249095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4D63FDE-D691-1AF2-1D83-0E243727A4EF}"/>
              </a:ext>
            </a:extLst>
          </p:cNvPr>
          <p:cNvSpPr/>
          <p:nvPr/>
        </p:nvSpPr>
        <p:spPr>
          <a:xfrm>
            <a:off x="9756283" y="8689140"/>
            <a:ext cx="2945301" cy="52973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E7A9440-133D-F3F7-FC3F-72DEDAA1EADB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680CD41A-8FA9-DC16-E243-AC1B4CAC3CEF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8" name="Freeform 3">
                <a:extLst>
                  <a:ext uri="{FF2B5EF4-FFF2-40B4-BE49-F238E27FC236}">
                    <a16:creationId xmlns:a16="http://schemas.microsoft.com/office/drawing/2014/main" id="{F3AEC2C6-F14C-8340-49D6-7D55BA9A0D81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36D84E72-0521-3FC7-9E62-D9691D4FDCA9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7047CAB-0E99-9C02-E5D1-47BD00464A6E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D996CAFD-FE37-3DE3-3C73-F29479BDDE06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8" name="TextBox 11">
              <a:extLst>
                <a:ext uri="{FF2B5EF4-FFF2-40B4-BE49-F238E27FC236}">
                  <a16:creationId xmlns:a16="http://schemas.microsoft.com/office/drawing/2014/main" id="{19BD1BE8-0154-0AD5-5848-5B9ABF287899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0559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589382" y="-43958"/>
            <a:ext cx="16470018" cy="1053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18"/>
              </a:lnSpc>
            </a:pPr>
            <a:r>
              <a:rPr lang="ru" sz="6155" spc="-12" dirty="0">
                <a:solidFill>
                  <a:srgbClr val="0B3A7F"/>
                </a:solidFill>
                <a:latin typeface="Atkinson Hyperlegible" pitchFamily="2" charset="0"/>
              </a:rPr>
              <a:t>Результаты анализа – с фильтрами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14B195-DFCA-7247-86B8-1B47D9461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562100"/>
            <a:ext cx="13976401" cy="8298488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A6C55AF-D33F-C0C2-791C-65CE27FA6CB8}"/>
              </a:ext>
            </a:extLst>
          </p:cNvPr>
          <p:cNvSpPr/>
          <p:nvPr/>
        </p:nvSpPr>
        <p:spPr>
          <a:xfrm>
            <a:off x="1881417" y="1548043"/>
            <a:ext cx="4312215" cy="1374005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C932BE1-1EE8-E906-E47C-B34B376DFD06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id="{EED6588D-45EE-5C85-CA3F-9602250C5168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2" name="Freeform 3">
                <a:extLst>
                  <a:ext uri="{FF2B5EF4-FFF2-40B4-BE49-F238E27FC236}">
                    <a16:creationId xmlns:a16="http://schemas.microsoft.com/office/drawing/2014/main" id="{D94C01A2-8576-5CF1-94DE-859C21F13522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11" name="TextBox 5">
              <a:extLst>
                <a:ext uri="{FF2B5EF4-FFF2-40B4-BE49-F238E27FC236}">
                  <a16:creationId xmlns:a16="http://schemas.microsoft.com/office/drawing/2014/main" id="{EEEE204E-DFAC-93A3-8314-776AFAEF7C29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6C9592B-96B9-2C71-5E0A-246C37199B11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A84D9BEE-4735-0256-8354-91DFE0C46E99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5" name="TextBox 11">
              <a:extLst>
                <a:ext uri="{FF2B5EF4-FFF2-40B4-BE49-F238E27FC236}">
                  <a16:creationId xmlns:a16="http://schemas.microsoft.com/office/drawing/2014/main" id="{E352A931-B9B1-A51D-2363-D9E180D96B39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8353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EE4F88-F436-E839-C8D4-645728D21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2902274"/>
            <a:ext cx="10744200" cy="6432226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150601" y="1104900"/>
            <a:ext cx="13698999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4200" spc="-105" dirty="0">
                <a:solidFill>
                  <a:srgbClr val="0B3A7F"/>
                </a:solidFill>
                <a:latin typeface="Atkinson Hyperlegible" pitchFamily="2" charset="0"/>
              </a:rPr>
              <a:t>Выберите поле данных для фильтра и нажмите «Определить критерии».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98156" y="-382664"/>
            <a:ext cx="13233936" cy="1467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399" spc="-159" dirty="0">
                <a:solidFill>
                  <a:srgbClr val="0B3A7F"/>
                </a:solidFill>
                <a:latin typeface="Atkinson Hyperlegible" pitchFamily="2" charset="0"/>
              </a:rPr>
              <a:t>Удалите изолированные фильтры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E1A2B63-304E-D75A-9B51-999C138A2DC3}"/>
              </a:ext>
            </a:extLst>
          </p:cNvPr>
          <p:cNvSpPr/>
          <p:nvPr/>
        </p:nvSpPr>
        <p:spPr>
          <a:xfrm>
            <a:off x="3653125" y="5086699"/>
            <a:ext cx="3239831" cy="4378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4D63FDE-D691-1AF2-1D83-0E243727A4EF}"/>
              </a:ext>
            </a:extLst>
          </p:cNvPr>
          <p:cNvSpPr/>
          <p:nvPr/>
        </p:nvSpPr>
        <p:spPr>
          <a:xfrm>
            <a:off x="5842841" y="8776719"/>
            <a:ext cx="5739559" cy="48158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F66B198-4769-9C23-EA30-0F74124668AB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EE0CC884-1316-8349-8917-4334D7005138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4" name="Freeform 3">
                <a:extLst>
                  <a:ext uri="{FF2B5EF4-FFF2-40B4-BE49-F238E27FC236}">
                    <a16:creationId xmlns:a16="http://schemas.microsoft.com/office/drawing/2014/main" id="{36F9F1FD-1F8F-B190-B9CB-F82D2097B7A9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872A1C0-43C7-A3C7-6FA2-28D26784BD39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7382B76-3AE8-B665-B28B-8231E02C58A2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B6A4D036-A39A-5419-3D61-3322725AA206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9" name="TextBox 11">
              <a:extLst>
                <a:ext uri="{FF2B5EF4-FFF2-40B4-BE49-F238E27FC236}">
                  <a16:creationId xmlns:a16="http://schemas.microsoft.com/office/drawing/2014/main" id="{083B7A4B-315D-AFA4-EA02-532180F95E54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22545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7FFB6BE-41F5-B001-4ED7-A9B4FF24C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1" y="3967553"/>
            <a:ext cx="9601200" cy="5747947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447801" y="1270634"/>
            <a:ext cx="15849600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" sz="4000" spc="-105" dirty="0">
                <a:solidFill>
                  <a:srgbClr val="0B3A7F"/>
                </a:solidFill>
                <a:latin typeface="Atkinson Hyperlegible" pitchFamily="2" charset="0"/>
              </a:rPr>
              <a:t>По умолчанию WHONET исключает лабораторные образцы (например, образцы контроля качества) и образцы для скрининга (например, образцы для скрининга на MRSA), поскольку они не получены от больных пациентов.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98156" y="125986"/>
            <a:ext cx="13233936" cy="947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" sz="6160" spc="-159" dirty="0">
                <a:solidFill>
                  <a:srgbClr val="0B3A7F"/>
                </a:solidFill>
                <a:latin typeface="Atkinson Hyperlegible" pitchFamily="2" charset="0"/>
              </a:rPr>
              <a:t>Автоматические исключения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E1A2B63-304E-D75A-9B51-999C138A2DC3}"/>
              </a:ext>
            </a:extLst>
          </p:cNvPr>
          <p:cNvSpPr/>
          <p:nvPr/>
        </p:nvSpPr>
        <p:spPr>
          <a:xfrm>
            <a:off x="1143000" y="7734300"/>
            <a:ext cx="6313515" cy="775590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31E1AC-0E0F-AD1E-BF06-6AC26E61982C}"/>
              </a:ext>
            </a:extLst>
          </p:cNvPr>
          <p:cNvSpPr txBox="1"/>
          <p:nvPr/>
        </p:nvSpPr>
        <p:spPr>
          <a:xfrm>
            <a:off x="11201400" y="4686300"/>
            <a:ext cx="5562600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" sz="3200" spc="-7" dirty="0">
                <a:solidFill>
                  <a:srgbClr val="0B3A7F"/>
                </a:solidFill>
                <a:latin typeface="Atkinson Hyperlegible" pitchFamily="2" charset="0"/>
              </a:rPr>
              <a:t>Вы можете отключить эти исключения, если хотите включить все образцы.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" sz="3200" spc="-7" dirty="0">
                <a:solidFill>
                  <a:srgbClr val="0B3A7F"/>
                </a:solidFill>
                <a:latin typeface="Atkinson Hyperlegible" pitchFamily="2" charset="0"/>
              </a:rPr>
              <a:t>Это может быть полезно для лабораторий, которые используют код «лаборатория» для диагностических образцов, взятых у пациентов, посещающих лабораторию.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A9A478F-33CA-8671-031E-AEC767B60B6F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1B16E034-6FA0-333D-7E24-785EA06BEE1A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6" name="Freeform 3">
                <a:extLst>
                  <a:ext uri="{FF2B5EF4-FFF2-40B4-BE49-F238E27FC236}">
                    <a16:creationId xmlns:a16="http://schemas.microsoft.com/office/drawing/2014/main" id="{2F6EEA09-08B7-3111-7448-922FABA174C4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C9FC5390-6F37-533A-C4A2-8400EEBC6D03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77B3417-2D96-F67C-E7B4-65F02EC09854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9111913A-667D-F0BF-2647-5D1542FFE6C4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9" name="TextBox 11">
              <a:extLst>
                <a:ext uri="{FF2B5EF4-FFF2-40B4-BE49-F238E27FC236}">
                  <a16:creationId xmlns:a16="http://schemas.microsoft.com/office/drawing/2014/main" id="{35FA5C59-3E3F-85C1-5385-8A3D40EC4D0B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24211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1376833" y="1570860"/>
            <a:ext cx="15984999" cy="5632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" sz="4200" spc="-105" dirty="0">
                <a:solidFill>
                  <a:srgbClr val="0B3A7F"/>
                </a:solidFill>
                <a:latin typeface="Atkinson Hyperlegible" pitchFamily="2" charset="0"/>
              </a:rPr>
              <a:t>Если вы зададите несколько критериев, по умолчанию WHONET выберет образцы, соответствующие всем критериям.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ru" sz="3600" spc="-105" dirty="0">
                <a:solidFill>
                  <a:srgbClr val="0B3A7F"/>
                </a:solidFill>
                <a:latin typeface="Atkinson Hyperlegible" pitchFamily="2" charset="0"/>
              </a:rPr>
              <a:t>Пример: «Женский» И «Моча» И «Амбулаторный»</a:t>
            </a:r>
            <a:endParaRPr lang="en-US" sz="4000" spc="-105" dirty="0">
              <a:solidFill>
                <a:srgbClr val="0B3A7F"/>
              </a:solidFill>
              <a:latin typeface="Atkinson Hyperlegible" pitchFamily="2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" sz="4200" spc="-105" dirty="0">
                <a:solidFill>
                  <a:srgbClr val="0B3A7F"/>
                </a:solidFill>
                <a:latin typeface="Atkinson Hyperlegible" pitchFamily="2" charset="0"/>
              </a:rPr>
              <a:t>Но вы можете изменить это таким образом, чтобы WHONET отбирал образцы, которые соответствуют хотя бы одному из критериев.</a:t>
            </a:r>
            <a:endParaRPr lang="en-US" sz="4000" spc="-105" dirty="0">
              <a:solidFill>
                <a:srgbClr val="0B3A7F"/>
              </a:solidFill>
              <a:latin typeface="Atkinson Hyperlegible" pitchFamily="2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ru" sz="4000" spc="-105" dirty="0">
                <a:solidFill>
                  <a:srgbClr val="0B3A7F"/>
                </a:solidFill>
                <a:latin typeface="Atkinson Hyperlegible" pitchFamily="2" charset="0"/>
              </a:rPr>
              <a:t>Пример: “Imipenem-Disk=Resistant” ИЛИ “Imipenem-MIC= Resistant” ИЛИ “Meropenem Disk=Resistant” ИЛИ “Meropenem-MIC=Resistant”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98156" y="125986"/>
            <a:ext cx="13233936" cy="947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" sz="6160" spc="-159" dirty="0">
                <a:solidFill>
                  <a:srgbClr val="0B3A7F"/>
                </a:solidFill>
                <a:latin typeface="Atkinson Hyperlegible" pitchFamily="2" charset="0"/>
              </a:rPr>
              <a:t>Множественные критерии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6D7FD6-A32A-DEB2-90F2-31AAC354E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156" y="7658100"/>
            <a:ext cx="16142355" cy="19050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8108FEB-B1D9-7A64-4C10-9E2B177F90AD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BAA3D0F2-DE93-F95E-C46C-BE8E857B91AB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4" name="Freeform 3">
                <a:extLst>
                  <a:ext uri="{FF2B5EF4-FFF2-40B4-BE49-F238E27FC236}">
                    <a16:creationId xmlns:a16="http://schemas.microsoft.com/office/drawing/2014/main" id="{1E242D0C-56B6-AACD-66FB-D2ABAA715E32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CAC2F982-3FEF-6570-E421-72F5F41D401E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997F922-6FEB-3CD3-4A63-28F89CD89B31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A59683E5-71BA-7E8F-24D4-C40275B96328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2F7B67E9-8B3B-841A-800F-0873892F07DD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33622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/>
          <p:cNvSpPr txBox="1"/>
          <p:nvPr/>
        </p:nvSpPr>
        <p:spPr>
          <a:xfrm>
            <a:off x="1298156" y="-382664"/>
            <a:ext cx="13233936" cy="1454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399" spc="-159" dirty="0">
                <a:solidFill>
                  <a:srgbClr val="0B3A7F"/>
                </a:solidFill>
                <a:latin typeface="Atkinson Hyperlegible" pitchFamily="2" charset="0"/>
              </a:rPr>
              <a:t>Один на пациента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D7A9AB-8749-E0B9-FA12-BEF633128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1551" y="1824037"/>
            <a:ext cx="10466349" cy="7662863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22C69F8-4C84-2EE8-EA5B-0B0326BD28FF}"/>
              </a:ext>
            </a:extLst>
          </p:cNvPr>
          <p:cNvSpPr/>
          <p:nvPr/>
        </p:nvSpPr>
        <p:spPr>
          <a:xfrm>
            <a:off x="11125200" y="2628900"/>
            <a:ext cx="2212848" cy="52973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4879687-458B-EE8E-4BAF-DB1B80D0A2C4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7" name="Group 2">
              <a:extLst>
                <a:ext uri="{FF2B5EF4-FFF2-40B4-BE49-F238E27FC236}">
                  <a16:creationId xmlns:a16="http://schemas.microsoft.com/office/drawing/2014/main" id="{DE3DF831-D505-DEEB-AF85-5539EDB35B61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9" name="Freeform 3">
                <a:extLst>
                  <a:ext uri="{FF2B5EF4-FFF2-40B4-BE49-F238E27FC236}">
                    <a16:creationId xmlns:a16="http://schemas.microsoft.com/office/drawing/2014/main" id="{D9A6AFBD-52A8-E86E-A5A2-FAE3543E635B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D48CC34A-C465-BBFE-F9AE-66922A96971B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6122840-4882-6FBB-9EF2-4B2703889F51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D089975-E9F3-BDFA-BC85-9C8E5780E069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3" name="TextBox 11">
              <a:extLst>
                <a:ext uri="{FF2B5EF4-FFF2-40B4-BE49-F238E27FC236}">
                  <a16:creationId xmlns:a16="http://schemas.microsoft.com/office/drawing/2014/main" id="{94502F17-DDD4-B665-E790-198760AF7AC1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1371600" y="1614011"/>
            <a:ext cx="16154400" cy="5663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" sz="4200" spc="-105" dirty="0">
                <a:solidFill>
                  <a:srgbClr val="0B3A7F"/>
                </a:solidFill>
                <a:latin typeface="Atkinson Hyperlegible" pitchFamily="2" charset="0"/>
              </a:rPr>
              <a:t>У пациентов часто наблюдается повторное выделение одних и тех же видов микроорганизмов в разные дни, в разных типах образцов и в разных зонах ухода за пациентами, особенно в больничных условиях.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ru" sz="4000" spc="-105" dirty="0">
                <a:solidFill>
                  <a:srgbClr val="0B3A7F"/>
                </a:solidFill>
                <a:latin typeface="Atkinson Hyperlegible" pitchFamily="2" charset="0"/>
              </a:rPr>
              <a:t>Такое может произойти и у больных животных, но это случается реже.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ru" sz="4000" spc="-105" dirty="0">
                <a:solidFill>
                  <a:srgbClr val="0B3A7F"/>
                </a:solidFill>
                <a:latin typeface="Atkinson Hyperlegible" pitchFamily="2" charset="0"/>
              </a:rPr>
              <a:t>Также было бы редкостью получить повторные образцы от здоровых животных, пищевых продуктов или образцов окружающей среды.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98156" y="156948"/>
            <a:ext cx="16075444" cy="9479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" sz="6160" spc="-159" dirty="0">
                <a:solidFill>
                  <a:srgbClr val="0B3A7F"/>
                </a:solidFill>
                <a:latin typeface="Atkinson Hyperlegible" pitchFamily="2" charset="0"/>
              </a:rPr>
              <a:t>Повторная изоляция одного и того же вида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5CC90388-52E5-CB4F-32B7-7A09334192D8}"/>
              </a:ext>
            </a:extLst>
          </p:cNvPr>
          <p:cNvSpPr txBox="1"/>
          <p:nvPr/>
        </p:nvSpPr>
        <p:spPr>
          <a:xfrm>
            <a:off x="1371600" y="7487364"/>
            <a:ext cx="15680199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" sz="4000" spc="-105" dirty="0">
                <a:solidFill>
                  <a:srgbClr val="0B3A7F"/>
                </a:solidFill>
                <a:latin typeface="Atkinson Hyperlegible" pitchFamily="2" charset="0"/>
              </a:rPr>
              <a:t>Часто говорят о «дубликатах изолятов». В WHONET мы избегаем этого термина, поскольку он подразумевает, что все изоляты имеют идентичные фенотипы, что часто верно, но часто и нет.</a:t>
            </a:r>
            <a:endParaRPr lang="en-US" sz="4000" spc="-105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3D370BF-7088-3F14-89D7-B38C2F4608EF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AE47D07D-619E-7158-ED31-5607F1F432F9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4" name="Freeform 3">
                <a:extLst>
                  <a:ext uri="{FF2B5EF4-FFF2-40B4-BE49-F238E27FC236}">
                    <a16:creationId xmlns:a16="http://schemas.microsoft.com/office/drawing/2014/main" id="{4B3089B9-86FC-B91B-BC0C-5B96DF6A0ED4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55B9FCCE-1949-E02F-378C-7DDBBA0FE94D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656E592-42F9-80D9-B7C2-A2A85A265FE8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8D9438CE-AFC8-D6F7-F712-9E9AD9ED7EF4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36B81DD3-FFF0-C7A1-C0E5-1D4858A8A421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20413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1231178" y="2091486"/>
            <a:ext cx="16840200" cy="8063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4200" spc="-105" dirty="0">
                <a:solidFill>
                  <a:srgbClr val="0B3A7F"/>
                </a:solidFill>
                <a:latin typeface="Atkinson Hyperlegible" pitchFamily="2" charset="0"/>
              </a:rPr>
              <a:t>Характеристики сопротивления при повторных измерениях могут быть идентичными, схожими или очень разными.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ru" sz="4000" spc="-105" dirty="0">
                <a:solidFill>
                  <a:srgbClr val="0B3A7F"/>
                </a:solidFill>
                <a:latin typeface="Atkinson Hyperlegible" pitchFamily="2" charset="0"/>
              </a:rPr>
              <a:t>Идентичность: Это говорит о том, что происходит многократная изоляция одного и того же микробного клона.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ru" sz="4000" spc="-105" dirty="0">
                <a:solidFill>
                  <a:srgbClr val="0B3A7F"/>
                </a:solidFill>
                <a:latin typeface="Atkinson Hyperlegible" pitchFamily="2" charset="0"/>
              </a:rPr>
              <a:t>Похожий: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ru" sz="4000" spc="-105" dirty="0">
                <a:solidFill>
                  <a:srgbClr val="0B3A7F"/>
                </a:solidFill>
                <a:latin typeface="Atkinson Hyperlegible" pitchFamily="2" charset="0"/>
              </a:rPr>
              <a:t>Это может означать, что происходит многократная изоляция одного и того же клона, но с небольшими проблемами воспроизводимости результатов тестирования.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ru" sz="4000" spc="-105" dirty="0">
                <a:solidFill>
                  <a:srgbClr val="0B3A7F"/>
                </a:solidFill>
                <a:latin typeface="Atkinson Hyperlegible" pitchFamily="2" charset="0"/>
              </a:rPr>
              <a:t>Это также может означать, что клоны генетически связаны, но имеют некоторые мутации, которые их отличают.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ru" sz="4000" spc="-105" dirty="0">
                <a:solidFill>
                  <a:srgbClr val="0B3A7F"/>
                </a:solidFill>
                <a:latin typeface="Atkinson Hyperlegible" pitchFamily="2" charset="0"/>
              </a:rPr>
              <a:t>Совершенно разные: это, как правило, означает, что пациент инфицирован генетически различными штаммами, хотя множественные мутации также могут быть объяснением.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95400" y="156948"/>
            <a:ext cx="16075444" cy="18959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" sz="6160" spc="-159" dirty="0">
                <a:solidFill>
                  <a:srgbClr val="0B3A7F"/>
                </a:solidFill>
                <a:latin typeface="Atkinson Hyperlegible" pitchFamily="2" charset="0"/>
              </a:rPr>
              <a:t>Характеристики устойчивости при повторных выделениях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8185961-2D5B-682A-2581-D9683E244139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EB440AC1-9865-657B-CC8D-B9C4AC526CFF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9" name="Freeform 3">
                <a:extLst>
                  <a:ext uri="{FF2B5EF4-FFF2-40B4-BE49-F238E27FC236}">
                    <a16:creationId xmlns:a16="http://schemas.microsoft.com/office/drawing/2014/main" id="{A0D06FD5-B109-9E22-3771-E9B0EB97E2E4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711E57E9-74C6-FFB4-9B41-5292833CDF4D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531EC2-B2AC-CD7D-743B-C87E85D41377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F8FB146D-ED2F-546D-CD74-3C2956082335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0312E879-913A-2C79-489E-9DF40C1A56C8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10451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1144378" y="1570860"/>
            <a:ext cx="16534022" cy="5724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" sz="4000" spc="-105" dirty="0">
                <a:solidFill>
                  <a:srgbClr val="0B3A7F"/>
                </a:solidFill>
                <a:latin typeface="Atkinson Hyperlegible" pitchFamily="2" charset="0"/>
              </a:rPr>
              <a:t>WHONET предлагает три подхода к обработке случаев повторной изоляции.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ru" sz="3600" spc="-105" dirty="0">
                <a:solidFill>
                  <a:srgbClr val="0B3A7F"/>
                </a:solidFill>
                <a:latin typeface="Atkinson Hyperlegible" pitchFamily="2" charset="0"/>
              </a:rPr>
              <a:t>При анализе по видам изолятов все изоляты рассматриваются одинаково.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ru" sz="3600" spc="-105" dirty="0">
                <a:solidFill>
                  <a:srgbClr val="0B3A7F"/>
                </a:solidFill>
                <a:latin typeface="Atkinson Hyperlegible" pitchFamily="2" charset="0"/>
              </a:rPr>
              <a:t>По каждому пациенту: каждый пациент учитывается в анализе один раз.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ru" sz="3600" spc="-105" dirty="0">
                <a:solidFill>
                  <a:srgbClr val="0B3A7F"/>
                </a:solidFill>
                <a:latin typeface="Atkinson Hyperlegible" pitchFamily="2" charset="0"/>
              </a:rPr>
              <a:t>WHONET предлагает несколько способов сделать это.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ru" sz="3600" spc="-105" dirty="0">
                <a:solidFill>
                  <a:srgbClr val="0B3A7F"/>
                </a:solidFill>
                <a:latin typeface="Atkinson Hyperlegible" pitchFamily="2" charset="0"/>
              </a:rPr>
              <a:t>По «эпизоду» инфекции: WHONET использует два подхода для определения эпизода.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ru" sz="3600" spc="-105" dirty="0">
                <a:solidFill>
                  <a:srgbClr val="0B3A7F"/>
                </a:solidFill>
                <a:latin typeface="Atkinson Hyperlegible" pitchFamily="2" charset="0"/>
              </a:rPr>
              <a:t>Временной интервал между изолятами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ru" sz="3600" spc="-105" dirty="0">
                <a:solidFill>
                  <a:srgbClr val="0B3A7F"/>
                </a:solidFill>
                <a:latin typeface="Atkinson Hyperlegible" pitchFamily="2" charset="0"/>
              </a:rPr>
              <a:t>Характеристики резистентности изолятов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spc="-105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98156" y="309348"/>
            <a:ext cx="16075444" cy="9479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" sz="6160" spc="-159" dirty="0">
                <a:solidFill>
                  <a:srgbClr val="0B3A7F"/>
                </a:solidFill>
                <a:latin typeface="Atkinson Hyperlegible" pitchFamily="2" charset="0"/>
              </a:rPr>
              <a:t>Управление повторными результатами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BDC3D-F0EB-B993-C8A9-F8DDB4057626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41B42C51-EF6E-786F-FDFC-4C5A7360D868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9" name="Freeform 3">
                <a:extLst>
                  <a:ext uri="{FF2B5EF4-FFF2-40B4-BE49-F238E27FC236}">
                    <a16:creationId xmlns:a16="http://schemas.microsoft.com/office/drawing/2014/main" id="{E899FEFF-85A1-4BDA-F867-69FECBC31326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CFC7294B-849E-E762-7F7B-10E851BEDBBB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E5D9777-E837-4524-96E5-B4A08037EC45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1768883D-F760-DBD0-69B1-315F01E55E3A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16089C26-DDBA-C330-6D87-04A0DB422FA0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09FD2D30-F7F6-913C-E606-DFFB9AE2E0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6819900"/>
            <a:ext cx="7481455" cy="322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900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7"/>
          <p:cNvSpPr txBox="1"/>
          <p:nvPr/>
        </p:nvSpPr>
        <p:spPr>
          <a:xfrm>
            <a:off x="1298155" y="-382664"/>
            <a:ext cx="14789865" cy="14671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399" spc="-159" dirty="0">
                <a:solidFill>
                  <a:srgbClr val="0B3A7F"/>
                </a:solidFill>
                <a:latin typeface="Atkinson Hyperlegible" pitchFamily="2" charset="0"/>
              </a:rPr>
              <a:t>Вариант – Изолировать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7DFAE9-4ADA-10B9-012A-48CC913516C5}"/>
              </a:ext>
            </a:extLst>
          </p:cNvPr>
          <p:cNvSpPr txBox="1"/>
          <p:nvPr/>
        </p:nvSpPr>
        <p:spPr>
          <a:xfrm>
            <a:off x="9525000" y="1943100"/>
            <a:ext cx="8070607" cy="68534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36"/>
              </a:lnSpc>
            </a:pPr>
            <a:r>
              <a:rPr lang="ru" sz="2400" b="1" spc="-7" dirty="0">
                <a:solidFill>
                  <a:srgbClr val="0B3A7F"/>
                </a:solidFill>
                <a:latin typeface="Atkinson Hyperlegible" pitchFamily="2" charset="0"/>
              </a:rPr>
              <a:t>Преимущества</a:t>
            </a:r>
          </a:p>
          <a:p>
            <a:pPr marL="457200" indent="-457200" algn="l">
              <a:lnSpc>
                <a:spcPts val="4936"/>
              </a:lnSpc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Ценен для документирования рабочей нагрузки лаборатории.</a:t>
            </a:r>
          </a:p>
          <a:p>
            <a:pPr marL="457200" indent="-457200" algn="l">
              <a:lnSpc>
                <a:spcPts val="4936"/>
              </a:lnSpc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Ценен для идентификации приоритетных штаммов и редких форм резистентности.</a:t>
            </a:r>
            <a:endParaRPr lang="en-US" sz="2400" b="1" spc="-7" dirty="0">
              <a:solidFill>
                <a:srgbClr val="0B3A7F"/>
              </a:solidFill>
              <a:latin typeface="Atkinson Hyperlegible" pitchFamily="2" charset="0"/>
            </a:endParaRPr>
          </a:p>
          <a:p>
            <a:pPr algn="l">
              <a:lnSpc>
                <a:spcPts val="4936"/>
              </a:lnSpc>
            </a:pPr>
            <a:r>
              <a:rPr lang="ru" sz="2400" b="1" spc="-7" dirty="0">
                <a:solidFill>
                  <a:srgbClr val="0B3A7F"/>
                </a:solidFill>
                <a:latin typeface="Atkinson Hyperlegible" pitchFamily="2" charset="0"/>
              </a:rPr>
              <a:t>Недостатки</a:t>
            </a:r>
          </a:p>
          <a:p>
            <a:pPr marL="457200" indent="-457200" algn="l">
              <a:lnSpc>
                <a:spcPts val="4936"/>
              </a:lnSpc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Обычно завышает процент резистентности, поскольку у пациентов с большим количеством повторяющихся изолятов часто наблюдается более высокая резистентность.</a:t>
            </a:r>
          </a:p>
          <a:p>
            <a:pPr marL="457200" indent="-457200" algn="l">
              <a:lnSpc>
                <a:spcPts val="4936"/>
              </a:lnSpc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Не подходит для обнаружения кластеров.</a:t>
            </a:r>
            <a:endParaRPr lang="en-US" sz="2800" spc="-7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24942A1-8C38-1736-0BC9-C650D8B24C01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6" name="Group 2">
              <a:extLst>
                <a:ext uri="{FF2B5EF4-FFF2-40B4-BE49-F238E27FC236}">
                  <a16:creationId xmlns:a16="http://schemas.microsoft.com/office/drawing/2014/main" id="{554AF284-F0B6-7780-4818-17DBF2B0F9EA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8" name="Freeform 3">
                <a:extLst>
                  <a:ext uri="{FF2B5EF4-FFF2-40B4-BE49-F238E27FC236}">
                    <a16:creationId xmlns:a16="http://schemas.microsoft.com/office/drawing/2014/main" id="{773E29C8-177C-A85C-0435-CECF9C6C5539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17094F64-8705-CE4D-F9C6-C6204E5ED215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550E6BA-9DCE-0F11-E366-5CB851CB8E49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F16E21ED-E371-CB26-E735-60B1CD0DA17E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BDBCF2E1-4987-765C-8466-07EFD900B1DB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B1D392DC-6BDC-542B-104A-C222F6BC80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2235046"/>
            <a:ext cx="7481455" cy="322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941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1298156" y="-382664"/>
            <a:ext cx="13233936" cy="1454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399" spc="-159" dirty="0">
                <a:solidFill>
                  <a:srgbClr val="0B3A7F"/>
                </a:solidFill>
                <a:latin typeface="Atkinson Hyperlegible" pitchFamily="2" charset="0"/>
              </a:rPr>
              <a:t>Вариант – по выбору пациента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38E522-5F9F-C038-A385-B4B485B32F1E}"/>
              </a:ext>
            </a:extLst>
          </p:cNvPr>
          <p:cNvSpPr txBox="1"/>
          <p:nvPr/>
        </p:nvSpPr>
        <p:spPr>
          <a:xfrm>
            <a:off x="9897314" y="1570860"/>
            <a:ext cx="7441702" cy="51347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36"/>
              </a:lnSpc>
            </a:pPr>
            <a:r>
              <a:rPr lang="ru" sz="2400" b="1" spc="-7" dirty="0">
                <a:solidFill>
                  <a:srgbClr val="0B3A7F"/>
                </a:solidFill>
                <a:latin typeface="Atkinson Hyperlegible" pitchFamily="2" charset="0"/>
              </a:rPr>
              <a:t>Преимущества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Снижает погрешность в оценках показателей резистентности.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Важно для разработки рекомендаций по лечению.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Важно для мониторинга тенденций.</a:t>
            </a:r>
            <a:endParaRPr lang="en-US" sz="2400" spc="-7" dirty="0">
              <a:solidFill>
                <a:srgbClr val="0B3A7F"/>
              </a:solidFill>
              <a:latin typeface="Atkinson Hyperlegible" pitchFamily="2" charset="0"/>
            </a:endParaRPr>
          </a:p>
          <a:p>
            <a:pPr algn="l">
              <a:lnSpc>
                <a:spcPts val="4936"/>
              </a:lnSpc>
            </a:pPr>
            <a:r>
              <a:rPr lang="ru" sz="2400" b="1" spc="-7" dirty="0">
                <a:solidFill>
                  <a:srgbClr val="0B3A7F"/>
                </a:solidFill>
                <a:latin typeface="Atkinson Hyperlegible" pitchFamily="2" charset="0"/>
              </a:rPr>
              <a:t>Недостатки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Необходим надежный идентификатор пациента, который не всегда доступен.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Интересные штаммы могут быть исключены из анализа.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160E31-EDBB-CAFD-DD27-398337567D21}"/>
              </a:ext>
            </a:extLst>
          </p:cNvPr>
          <p:cNvSpPr txBox="1"/>
          <p:nvPr/>
        </p:nvSpPr>
        <p:spPr>
          <a:xfrm>
            <a:off x="733884" y="7658100"/>
            <a:ext cx="16698545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" sz="2400" b="1" u="sng" spc="-7" dirty="0">
                <a:solidFill>
                  <a:srgbClr val="0B3A7F"/>
                </a:solidFill>
                <a:latin typeface="Atkinson Hyperlegible" pitchFamily="2" charset="0"/>
              </a:rPr>
              <a:t>Только первый изолят </a:t>
            </a:r>
            <a:r>
              <a:rPr lang="ru" sz="2400" spc="-7" dirty="0">
                <a:solidFill>
                  <a:srgbClr val="0B3A7F"/>
                </a:solidFill>
                <a:latin typeface="Atkinson Hyperlegible" pitchFamily="2" charset="0"/>
              </a:rPr>
              <a:t>. Рекомендуется, если анализ не направлен на выявление антимикробной резистентности. Пример: Сколько изолятов </a:t>
            </a:r>
            <a:r>
              <a:rPr lang="ru" sz="2400" i="1" spc="-7" dirty="0">
                <a:solidFill>
                  <a:srgbClr val="0B3A7F"/>
                </a:solidFill>
                <a:latin typeface="Atkinson Hyperlegible" pitchFamily="2" charset="0"/>
              </a:rPr>
              <a:t>Escherichia coli </a:t>
            </a:r>
            <a:r>
              <a:rPr lang="ru" sz="2400" spc="-7" dirty="0">
                <a:solidFill>
                  <a:srgbClr val="0B3A7F"/>
                </a:solidFill>
                <a:latin typeface="Atkinson Hyperlegible" pitchFamily="2" charset="0"/>
              </a:rPr>
              <a:t>содержится в базе данных?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spc="-7" dirty="0">
              <a:solidFill>
                <a:srgbClr val="0B3A7F"/>
              </a:solidFill>
              <a:latin typeface="Atkinson Hyperlegible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" sz="2400" b="1" u="sng" spc="-7" dirty="0">
                <a:solidFill>
                  <a:srgbClr val="0B3A7F"/>
                </a:solidFill>
                <a:latin typeface="Atkinson Hyperlegible" pitchFamily="2" charset="0"/>
              </a:rPr>
              <a:t>Первый изолят с результатами анализа на антибиотики </a:t>
            </a:r>
            <a:r>
              <a:rPr lang="ru" sz="2400" spc="-7" dirty="0">
                <a:solidFill>
                  <a:srgbClr val="0B3A7F"/>
                </a:solidFill>
                <a:latin typeface="Atkinson Hyperlegible" pitchFamily="2" charset="0"/>
              </a:rPr>
              <a:t>. Рекомендуется для исследований антимикробной резистентности. Пример: Какой процент пациентов с </a:t>
            </a:r>
            <a:r>
              <a:rPr lang="ru" sz="2400" i="1" spc="-7" dirty="0">
                <a:solidFill>
                  <a:srgbClr val="0B3A7F"/>
                </a:solidFill>
                <a:latin typeface="Atkinson Hyperlegible" pitchFamily="2" charset="0"/>
              </a:rPr>
              <a:t>Escherichia coli, </a:t>
            </a:r>
            <a:r>
              <a:rPr lang="ru" sz="2400" spc="-7" dirty="0">
                <a:solidFill>
                  <a:srgbClr val="0B3A7F"/>
                </a:solidFill>
                <a:latin typeface="Atkinson Hyperlegible" pitchFamily="2" charset="0"/>
              </a:rPr>
              <a:t>устойчивой к ампициллину?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0043CA2-E907-F0A7-31EB-734529A2D561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756DBC26-62B2-7445-B7FF-6C02DD31AE91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0" name="Freeform 3">
                <a:extLst>
                  <a:ext uri="{FF2B5EF4-FFF2-40B4-BE49-F238E27FC236}">
                    <a16:creationId xmlns:a16="http://schemas.microsoft.com/office/drawing/2014/main" id="{785F9C02-2205-F298-2710-A3179FE7F336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C931DC14-A1E1-4234-125B-465342E9817B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2177F9E-28BE-121C-F918-003AB1CC7306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4F63F527-34CC-4968-4912-4A37521840B8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5" name="TextBox 11">
              <a:extLst>
                <a:ext uri="{FF2B5EF4-FFF2-40B4-BE49-F238E27FC236}">
                  <a16:creationId xmlns:a16="http://schemas.microsoft.com/office/drawing/2014/main" id="{D7AAADBA-1880-5EB8-BA76-176F5DE5B942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B959D68B-B2A6-FA22-9D47-F62C13926B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200" y="1200680"/>
            <a:ext cx="5945077" cy="5492599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6CF40BD-8B1D-A43A-D08C-840A512AD6EA}"/>
              </a:ext>
            </a:extLst>
          </p:cNvPr>
          <p:cNvSpPr/>
          <p:nvPr/>
        </p:nvSpPr>
        <p:spPr>
          <a:xfrm>
            <a:off x="2068485" y="3583292"/>
            <a:ext cx="6313515" cy="3239834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96576CE-8A3C-D8E7-E099-8F2DDAAA6006}"/>
              </a:ext>
            </a:extLst>
          </p:cNvPr>
          <p:cNvSpPr/>
          <p:nvPr/>
        </p:nvSpPr>
        <p:spPr>
          <a:xfrm>
            <a:off x="2133600" y="2504240"/>
            <a:ext cx="2434133" cy="48158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1298156" y="2113021"/>
            <a:ext cx="16075444" cy="7755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" sz="3600" spc="-105" dirty="0">
                <a:solidFill>
                  <a:srgbClr val="0B3A7F"/>
                </a:solidFill>
                <a:latin typeface="Atkinson Hyperlegible" pitchFamily="2" charset="0"/>
              </a:rPr>
              <a:t>Таблица с ежегодными сводными статистическими данными по устойчивости к противомикробным препаратам часто называется </a:t>
            </a:r>
            <a:r>
              <a:rPr lang="ru" sz="3600" b="1" u="sng" spc="-105" dirty="0">
                <a:solidFill>
                  <a:srgbClr val="0B3A7F"/>
                </a:solidFill>
                <a:latin typeface="Atkinson Hyperlegible" pitchFamily="2" charset="0"/>
              </a:rPr>
              <a:t>кумулятивной антибиотикограммой </a:t>
            </a:r>
            <a:r>
              <a:rPr lang="ru" sz="3600" spc="-105" dirty="0">
                <a:solidFill>
                  <a:srgbClr val="0B3A7F"/>
                </a:solidFill>
                <a:latin typeface="Atkinson Hyperlegible" pitchFamily="2" charset="0"/>
              </a:rPr>
              <a:t>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" sz="3600" spc="-105" dirty="0">
                <a:solidFill>
                  <a:srgbClr val="0B3A7F"/>
                </a:solidFill>
                <a:latin typeface="Atkinson Hyperlegible" pitchFamily="2" charset="0"/>
              </a:rPr>
              <a:t>Одно из распространенных применений антибиотикограмм — это определение оптимальной схемы эмпирической терапии для пациентов, у которых еще нет результатов микробиологических исследований.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" sz="3600" spc="-105" dirty="0">
                <a:solidFill>
                  <a:srgbClr val="0B3A7F"/>
                </a:solidFill>
                <a:latin typeface="Atkinson Hyperlegible" pitchFamily="2" charset="0"/>
              </a:rPr>
              <a:t>В поддержку рекомендаций по эмпирической терапии, согласно документу CLSI M39 и другим источникам, антибиотикограмму следует составлять, используя первый изолят от каждого пациента и каждого вида бактерий.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" sz="3600" spc="-105" dirty="0">
                <a:solidFill>
                  <a:srgbClr val="0B3A7F"/>
                </a:solidFill>
                <a:latin typeface="Atkinson Hyperlegible" pitchFamily="2" charset="0"/>
              </a:rPr>
              <a:t>Преимущества такого подхода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ru" sz="3600" spc="-105" dirty="0">
                <a:solidFill>
                  <a:srgbClr val="0B3A7F"/>
                </a:solidFill>
                <a:latin typeface="Atkinson Hyperlegible" pitchFamily="2" charset="0"/>
              </a:rPr>
              <a:t>Имеет клиническое значение для принятия решений об эмпирической терапии.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ru" sz="3600" spc="-105" dirty="0">
                <a:solidFill>
                  <a:srgbClr val="0B3A7F"/>
                </a:solidFill>
                <a:latin typeface="Atkinson Hyperlegible" pitchFamily="2" charset="0"/>
              </a:rPr>
              <a:t>Простейшая рекомендация для аналитиков данных по подготовке стандартизированных антибиотикограмм.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98156" y="114300"/>
            <a:ext cx="16075444" cy="18959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" sz="6160" spc="-159" dirty="0">
                <a:solidFill>
                  <a:srgbClr val="0B3A7F"/>
                </a:solidFill>
                <a:latin typeface="Atkinson Hyperlegible" pitchFamily="2" charset="0"/>
              </a:rPr>
              <a:t>Рекомендации по подготовке ежегодной статистики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4932AD8-20FE-61CD-D8D2-73242A26421D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1D41C2B3-0790-31DF-DB2A-C028A0F54FDB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9" name="Freeform 3">
                <a:extLst>
                  <a:ext uri="{FF2B5EF4-FFF2-40B4-BE49-F238E27FC236}">
                    <a16:creationId xmlns:a16="http://schemas.microsoft.com/office/drawing/2014/main" id="{D164E33E-CE97-408E-49BF-4995F4584AD9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A2D79C97-07F8-28D3-AAD5-EC4EDBA66754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EC5DC78-31EC-4D5B-18E3-134E22D6A4EB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C979A519-F27A-9A43-850D-EEB8453D1D66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A3681A87-3DB2-8389-831C-EC8EF2294446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21703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2489C4C9-482B-CCF7-B2C2-12702B8BE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476500"/>
            <a:ext cx="10827973" cy="5731075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1450556" y="125986"/>
            <a:ext cx="15542044" cy="1969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" sz="6160" spc="-159" dirty="0">
                <a:solidFill>
                  <a:srgbClr val="0B3A7F"/>
                </a:solidFill>
                <a:latin typeface="Atkinson Hyperlegible" pitchFamily="2" charset="0"/>
              </a:rPr>
              <a:t>Вариант – по временному периоду и фенотипу резистентности (по «эпизоду»)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38E522-5F9F-C038-A385-B4B485B32F1E}"/>
              </a:ext>
            </a:extLst>
          </p:cNvPr>
          <p:cNvSpPr txBox="1"/>
          <p:nvPr/>
        </p:nvSpPr>
        <p:spPr>
          <a:xfrm>
            <a:off x="11619794" y="2476500"/>
            <a:ext cx="6326946" cy="6401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2600" b="1" spc="-7" dirty="0">
                <a:solidFill>
                  <a:srgbClr val="0B3A7F"/>
                </a:solidFill>
                <a:latin typeface="Atkinson Hyperlegible" pitchFamily="2" charset="0"/>
              </a:rPr>
              <a:t>Преимущества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" sz="2600" spc="-7" dirty="0">
                <a:solidFill>
                  <a:srgbClr val="0B3A7F"/>
                </a:solidFill>
                <a:latin typeface="Atkinson Hyperlegible" pitchFamily="2" charset="0"/>
              </a:rPr>
              <a:t>Ценный инструмент для групп по контролю за инфекциями при мониторинге случаев инфекций.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" sz="2600" spc="-7" dirty="0">
                <a:solidFill>
                  <a:srgbClr val="0B3A7F"/>
                </a:solidFill>
                <a:latin typeface="Atkinson Hyperlegible" pitchFamily="2" charset="0"/>
              </a:rPr>
              <a:t>Может использоваться для отслеживания штаммов с различными характеристиками устойчивости.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" sz="2600" spc="-7" dirty="0">
              <a:solidFill>
                <a:srgbClr val="0B3A7F"/>
              </a:solidFill>
              <a:latin typeface="Atkinson Hyperlegible" pitchFamily="2" charset="0"/>
            </a:endParaRPr>
          </a:p>
          <a:p>
            <a:pPr algn="l"/>
            <a:r>
              <a:rPr lang="ru" sz="2600" b="1" spc="-7" dirty="0">
                <a:solidFill>
                  <a:srgbClr val="0B3A7F"/>
                </a:solidFill>
                <a:latin typeface="Atkinson Hyperlegible" pitchFamily="2" charset="0"/>
              </a:rPr>
              <a:t>Недостатки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" sz="2600" spc="-7" dirty="0">
                <a:solidFill>
                  <a:srgbClr val="0B3A7F"/>
                </a:solidFill>
                <a:latin typeface="Atkinson Hyperlegible" pitchFamily="2" charset="0"/>
              </a:rPr>
              <a:t>Стандартных определений нет, и их необходимо будет корректировать в зависимости от организма.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" sz="2600" spc="-7" dirty="0">
                <a:solidFill>
                  <a:srgbClr val="0B3A7F"/>
                </a:solidFill>
                <a:latin typeface="Atkinson Hyperlegible" pitchFamily="2" charset="0"/>
              </a:rPr>
              <a:t>При составлении рекомендаций по эмпирической терапии обычно переоцениваются показатели резистентности.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6CF40BD-8B1D-A43A-D08C-840A512AD6EA}"/>
              </a:ext>
            </a:extLst>
          </p:cNvPr>
          <p:cNvSpPr/>
          <p:nvPr/>
        </p:nvSpPr>
        <p:spPr>
          <a:xfrm>
            <a:off x="562590" y="5980971"/>
            <a:ext cx="5494605" cy="1460482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tkinson Hyperlegible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B927638-2BE0-7BAD-2D31-9E0E32F6F00A}"/>
              </a:ext>
            </a:extLst>
          </p:cNvPr>
          <p:cNvSpPr/>
          <p:nvPr/>
        </p:nvSpPr>
        <p:spPr>
          <a:xfrm>
            <a:off x="6095999" y="6009220"/>
            <a:ext cx="5265373" cy="1767184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tkinson Hyperlegible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CEA522-66A0-BD41-AEE4-6365CA7DA844}"/>
              </a:ext>
            </a:extLst>
          </p:cNvPr>
          <p:cNvSpPr txBox="1"/>
          <p:nvPr/>
        </p:nvSpPr>
        <p:spPr>
          <a:xfrm>
            <a:off x="506896" y="8655098"/>
            <a:ext cx="10668000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" sz="2800" b="1" spc="-7" dirty="0">
                <a:solidFill>
                  <a:srgbClr val="0B3A7F"/>
                </a:solidFill>
                <a:latin typeface="Atkinson Hyperlegible" pitchFamily="2" charset="0"/>
              </a:rPr>
              <a:t>Пример: </a:t>
            </a: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Сколько случаев бактериемии было зарегистрировано у госпитализированных пациентов в прошлом году?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85D6A96-B21E-69F8-F0FB-FB5F7E3F6123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10" name="Group 2">
              <a:extLst>
                <a:ext uri="{FF2B5EF4-FFF2-40B4-BE49-F238E27FC236}">
                  <a16:creationId xmlns:a16="http://schemas.microsoft.com/office/drawing/2014/main" id="{F2DF24E6-5436-56D2-21E8-36D0E58E0011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2" name="Freeform 3">
                <a:extLst>
                  <a:ext uri="{FF2B5EF4-FFF2-40B4-BE49-F238E27FC236}">
                    <a16:creationId xmlns:a16="http://schemas.microsoft.com/office/drawing/2014/main" id="{07E73C67-7DF7-3FB8-8BAB-4C2710B3A883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11" name="TextBox 5">
              <a:extLst>
                <a:ext uri="{FF2B5EF4-FFF2-40B4-BE49-F238E27FC236}">
                  <a16:creationId xmlns:a16="http://schemas.microsoft.com/office/drawing/2014/main" id="{67B355E6-486A-DB1A-0440-D6350CB3D392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8B75B4A-57EF-51F6-C49F-73D4945DF959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B6BC1E46-E1C4-67AC-BE22-1238112B1C2D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5794740B-63AB-9886-E2C4-033682DDEB79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6B5F86E-2750-8C5D-73C4-D8EFF451F0AF}"/>
              </a:ext>
            </a:extLst>
          </p:cNvPr>
          <p:cNvSpPr/>
          <p:nvPr/>
        </p:nvSpPr>
        <p:spPr>
          <a:xfrm>
            <a:off x="609600" y="3543300"/>
            <a:ext cx="2677546" cy="36181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C9ECBDF-7FC6-B1FB-45D8-B22D86768926}"/>
              </a:ext>
            </a:extLst>
          </p:cNvPr>
          <p:cNvSpPr/>
          <p:nvPr/>
        </p:nvSpPr>
        <p:spPr>
          <a:xfrm>
            <a:off x="599054" y="4324481"/>
            <a:ext cx="2677546" cy="36181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4604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/>
          <p:cNvSpPr txBox="1"/>
          <p:nvPr/>
        </p:nvSpPr>
        <p:spPr>
          <a:xfrm>
            <a:off x="1298156" y="-382664"/>
            <a:ext cx="13233936" cy="1454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399" spc="-159" dirty="0">
                <a:solidFill>
                  <a:srgbClr val="0B3A7F"/>
                </a:solidFill>
                <a:latin typeface="Atkinson Hyperlegible" pitchFamily="2" charset="0"/>
              </a:rPr>
              <a:t>Другие варианты анализа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2F1928-68AD-3693-DDD8-79BBB6211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0100" y="1824037"/>
            <a:ext cx="9067800" cy="6638925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9208D1E-F356-8FEE-7E2A-B87820D4D276}"/>
              </a:ext>
            </a:extLst>
          </p:cNvPr>
          <p:cNvSpPr/>
          <p:nvPr/>
        </p:nvSpPr>
        <p:spPr>
          <a:xfrm>
            <a:off x="9280652" y="2442061"/>
            <a:ext cx="2212848" cy="52973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4C6D9EB-AE33-D7E7-5669-C71D5FC909BE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7" name="Group 2">
              <a:extLst>
                <a:ext uri="{FF2B5EF4-FFF2-40B4-BE49-F238E27FC236}">
                  <a16:creationId xmlns:a16="http://schemas.microsoft.com/office/drawing/2014/main" id="{FF33C003-CA3D-C1E6-B3BA-F69E7F9E7F9D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9" name="Freeform 3">
                <a:extLst>
                  <a:ext uri="{FF2B5EF4-FFF2-40B4-BE49-F238E27FC236}">
                    <a16:creationId xmlns:a16="http://schemas.microsoft.com/office/drawing/2014/main" id="{1EA79B1A-27F2-06E8-03D2-CC3834D9B14F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E24FCA28-120D-62BD-8CB1-456A227140CB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1A8DF43-7B09-46BC-5132-3E2C18553762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DD49F2B-9F1E-2FCF-2C0F-454E30F4B109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3" name="TextBox 11">
              <a:extLst>
                <a:ext uri="{FF2B5EF4-FFF2-40B4-BE49-F238E27FC236}">
                  <a16:creationId xmlns:a16="http://schemas.microsoft.com/office/drawing/2014/main" id="{ED4FCF37-58B7-4D1E-4914-F44AB1263104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68947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/>
          <p:cNvSpPr txBox="1"/>
          <p:nvPr/>
        </p:nvSpPr>
        <p:spPr>
          <a:xfrm>
            <a:off x="1298156" y="-382664"/>
            <a:ext cx="16456444" cy="14671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399" spc="-159" dirty="0">
                <a:solidFill>
                  <a:srgbClr val="0B3A7F"/>
                </a:solidFill>
                <a:latin typeface="Atkinson Hyperlegible" pitchFamily="2" charset="0"/>
              </a:rPr>
              <a:t>результаты проверки диска, MIC и </a:t>
            </a:r>
            <a:r>
              <a:rPr lang="ru" sz="6399" spc="-159" dirty="0" err="1">
                <a:solidFill>
                  <a:srgbClr val="0B3A7F"/>
                </a:solidFill>
                <a:latin typeface="Atkinson Hyperlegible" pitchFamily="2" charset="0"/>
              </a:rPr>
              <a:t>Etest.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00F22B-FB4F-47FB-3C7C-9A78D18AFF4C}"/>
              </a:ext>
            </a:extLst>
          </p:cNvPr>
          <p:cNvSpPr txBox="1"/>
          <p:nvPr/>
        </p:nvSpPr>
        <p:spPr>
          <a:xfrm>
            <a:off x="10351770" y="1570222"/>
            <a:ext cx="7250430" cy="70916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36"/>
              </a:lnSpc>
            </a:pPr>
            <a:r>
              <a:rPr lang="ru" sz="2800" b="1" spc="-7" dirty="0">
                <a:solidFill>
                  <a:srgbClr val="0B3A7F"/>
                </a:solidFill>
                <a:latin typeface="Atkinson Hyperlegible" pitchFamily="2" charset="0"/>
              </a:rPr>
              <a:t>Эта функция полезна в двух ситуациях.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Если изолят тестируется несколькими методами, WHONET объединяет результаты в единую интерпретацию. Пользователь может указать приоритет каждого метода.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ru" sz="2800" spc="-7" dirty="0">
              <a:solidFill>
                <a:srgbClr val="0B3A7F"/>
              </a:solidFill>
              <a:latin typeface="Atkinson Hyperlegible" pitchFamily="2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Если одни лаборатории проводят тестирование изолятов методом дисковой диффузии, а другие — методом определения минимальной ингибирующей концентрации (МИК), то в национальную сводную статистику можно включить результаты обоих методов в единый статистический показатель.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B717D7-52E6-E2D5-BD5D-B6E1021FB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94" y="1790700"/>
            <a:ext cx="8582977" cy="593145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F8F5EA9-D942-CD22-547D-E2B554158AEB}"/>
              </a:ext>
            </a:extLst>
          </p:cNvPr>
          <p:cNvSpPr/>
          <p:nvPr/>
        </p:nvSpPr>
        <p:spPr>
          <a:xfrm>
            <a:off x="903733" y="2552700"/>
            <a:ext cx="6944867" cy="1032310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192CCB3-5433-E019-0961-CE875EAD792B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6" name="Group 2">
              <a:extLst>
                <a:ext uri="{FF2B5EF4-FFF2-40B4-BE49-F238E27FC236}">
                  <a16:creationId xmlns:a16="http://schemas.microsoft.com/office/drawing/2014/main" id="{34AF1B03-19AB-1540-9AF8-4B03A13EE53A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0" name="Freeform 3">
                <a:extLst>
                  <a:ext uri="{FF2B5EF4-FFF2-40B4-BE49-F238E27FC236}">
                    <a16:creationId xmlns:a16="http://schemas.microsoft.com/office/drawing/2014/main" id="{9CE9CAA7-78DA-9E51-70B7-F9E75AAE00DB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7EC829BC-BC4E-1711-B7CB-F30F1AF3371D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600443A-78B1-371B-CE74-101EB1E03B3D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D5C2A19D-6A72-9215-1EDD-6BBF0AB71135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4" name="TextBox 11">
              <a:extLst>
                <a:ext uri="{FF2B5EF4-FFF2-40B4-BE49-F238E27FC236}">
                  <a16:creationId xmlns:a16="http://schemas.microsoft.com/office/drawing/2014/main" id="{122DBD5C-9BB9-623C-45B0-4A89295CBBD7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8593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8A74262-D96E-D6E6-C6AE-8D3E0BA5B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72" y="2476906"/>
            <a:ext cx="8764642" cy="6056994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298156" y="-393319"/>
            <a:ext cx="16456444" cy="14671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799"/>
              </a:lnSpc>
              <a:spcBef>
                <a:spcPct val="0"/>
              </a:spcBef>
            </a:pPr>
            <a:r>
              <a:rPr lang="ru" sz="6399" spc="-159" dirty="0">
                <a:solidFill>
                  <a:srgbClr val="0B3A7F"/>
                </a:solidFill>
                <a:latin typeface="Atkinson Hyperlegible" pitchFamily="2" charset="0"/>
              </a:rPr>
              <a:t>Шифрование информации о пациентах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00F22B-FB4F-47FB-3C7C-9A78D18AFF4C}"/>
              </a:ext>
            </a:extLst>
          </p:cNvPr>
          <p:cNvSpPr txBox="1"/>
          <p:nvPr/>
        </p:nvSpPr>
        <p:spPr>
          <a:xfrm>
            <a:off x="9526378" y="2058306"/>
            <a:ext cx="8533022" cy="6894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2800" b="1" spc="-7" dirty="0">
                <a:solidFill>
                  <a:srgbClr val="0B3A7F"/>
                </a:solidFill>
                <a:latin typeface="Atkinson Hyperlegible" pitchFamily="2" charset="0"/>
              </a:rPr>
              <a:t>Эта функция полезна для анализов, включающих списки выделенных изолятов.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Список изолированных объектов и сводка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Профиль резистентности – Список изолятов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Изолировать оповещения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Оповещения о кластерах – Список изолированных объектов</a:t>
            </a:r>
          </a:p>
          <a:p>
            <a:pPr algn="l"/>
            <a:endParaRPr lang="ru" sz="2800" spc="-7" dirty="0">
              <a:solidFill>
                <a:srgbClr val="0B3A7F"/>
              </a:solidFill>
              <a:latin typeface="Atkinson Hyperlegible" pitchFamily="2" charset="0"/>
            </a:endParaRPr>
          </a:p>
          <a:p>
            <a:pPr algn="l"/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С помощью этой функции вы можете удалять или шифровать конфиденциальную информацию, такую как имена пациентов, идентификационные номера и даты рождения</a:t>
            </a:r>
            <a:r>
              <a:rPr lang="ru" sz="2800" b="1" spc="-7" dirty="0">
                <a:solidFill>
                  <a:srgbClr val="0B3A7F"/>
                </a:solidFill>
                <a:latin typeface="Atkinson Hyperlegible" pitchFamily="2" charset="0"/>
              </a:rPr>
              <a:t>.</a:t>
            </a:r>
          </a:p>
          <a:p>
            <a:pPr algn="l"/>
            <a:r>
              <a:rPr lang="ru" sz="2800" spc="-7" dirty="0">
                <a:solidFill>
                  <a:srgbClr val="0B3A7F"/>
                </a:solidFill>
                <a:latin typeface="Atkinson Hyperlegible" pitchFamily="2" charset="0"/>
              </a:rPr>
              <a:t>Более подробное описание этих возможностей будет представлено в другом модуле в разделе «Объединение, экспорт или шифрование файлов данных».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F8F5EA9-D942-CD22-547D-E2B554158AEB}"/>
              </a:ext>
            </a:extLst>
          </p:cNvPr>
          <p:cNvSpPr/>
          <p:nvPr/>
        </p:nvSpPr>
        <p:spPr>
          <a:xfrm>
            <a:off x="313686" y="5505403"/>
            <a:ext cx="5217781" cy="1374005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453B12B-5B50-85C3-940C-5FBC670F4443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7" name="Group 2">
              <a:extLst>
                <a:ext uri="{FF2B5EF4-FFF2-40B4-BE49-F238E27FC236}">
                  <a16:creationId xmlns:a16="http://schemas.microsoft.com/office/drawing/2014/main" id="{7C0E00BD-CBC9-D64D-331C-BBF946A20549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0" name="Freeform 3">
                <a:extLst>
                  <a:ext uri="{FF2B5EF4-FFF2-40B4-BE49-F238E27FC236}">
                    <a16:creationId xmlns:a16="http://schemas.microsoft.com/office/drawing/2014/main" id="{989445D5-A4BD-29D6-CD3E-D950D17F6DD8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41D612EB-69B0-8E60-1C03-B1BA8FAA1B08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0B3E153-F409-A4AE-AD8D-E7B3D760D831}"/>
              </a:ext>
            </a:extLst>
          </p:cNvPr>
          <p:cNvGrpSpPr/>
          <p:nvPr/>
        </p:nvGrpSpPr>
        <p:grpSpPr>
          <a:xfrm>
            <a:off x="152400" y="1028700"/>
            <a:ext cx="851038" cy="1206346"/>
            <a:chOff x="928388" y="3525779"/>
            <a:chExt cx="851038" cy="1206346"/>
          </a:xfrm>
        </p:grpSpPr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C1C81397-1B4B-0835-4BD7-FA46879CF4E3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4" name="TextBox 11">
              <a:extLst>
                <a:ext uri="{FF2B5EF4-FFF2-40B4-BE49-F238E27FC236}">
                  <a16:creationId xmlns:a16="http://schemas.microsoft.com/office/drawing/2014/main" id="{97FD49A1-48EB-3B96-F0BB-176FEFF21EE9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34516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0B84C-B8F4-6EB6-3442-563509ECF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FCEA3C0-9B77-D803-2882-7C6FF61A31B8}"/>
              </a:ext>
            </a:extLst>
          </p:cNvPr>
          <p:cNvSpPr txBox="1"/>
          <p:nvPr/>
        </p:nvSpPr>
        <p:spPr>
          <a:xfrm>
            <a:off x="1568882" y="22717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Анализ данных — Введение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10FC575-00BF-39F6-630C-0779C91DD751}"/>
              </a:ext>
            </a:extLst>
          </p:cNvPr>
          <p:cNvGrpSpPr/>
          <p:nvPr/>
        </p:nvGrpSpPr>
        <p:grpSpPr>
          <a:xfrm>
            <a:off x="928388" y="2331841"/>
            <a:ext cx="851038" cy="1206346"/>
            <a:chOff x="928388" y="2331841"/>
            <a:chExt cx="851038" cy="1206346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7CEAF9B-0165-0879-1D3C-14029266A95B}"/>
                </a:ext>
              </a:extLst>
            </p:cNvPr>
            <p:cNvSpPr/>
            <p:nvPr/>
          </p:nvSpPr>
          <p:spPr>
            <a:xfrm>
              <a:off x="928388" y="2687149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0BC3A13E-E4AB-5700-2C6E-28E0809E3DA3}"/>
                </a:ext>
              </a:extLst>
            </p:cNvPr>
            <p:cNvSpPr txBox="1"/>
            <p:nvPr/>
          </p:nvSpPr>
          <p:spPr>
            <a:xfrm>
              <a:off x="1168828" y="2331841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2EE2FE9-44EF-DD48-59A6-A4520A7C3A5E}"/>
              </a:ext>
            </a:extLst>
          </p:cNvPr>
          <p:cNvGrpSpPr/>
          <p:nvPr/>
        </p:nvGrpSpPr>
        <p:grpSpPr>
          <a:xfrm>
            <a:off x="928388" y="3525779"/>
            <a:ext cx="851038" cy="1206346"/>
            <a:chOff x="928388" y="3525779"/>
            <a:chExt cx="851038" cy="1206346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A21E48FF-58E7-3960-CA3D-5BB42F1DA296}"/>
                </a:ext>
              </a:extLst>
            </p:cNvPr>
            <p:cNvSpPr/>
            <p:nvPr/>
          </p:nvSpPr>
          <p:spPr>
            <a:xfrm>
              <a:off x="928388" y="3881087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87B5BD6A-A71D-A7C2-B9BA-CB4BDD179713}"/>
                </a:ext>
              </a:extLst>
            </p:cNvPr>
            <p:cNvSpPr txBox="1"/>
            <p:nvPr/>
          </p:nvSpPr>
          <p:spPr>
            <a:xfrm>
              <a:off x="1168828" y="35257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5692475-49A9-6DA6-538E-B14FDC844ED3}"/>
              </a:ext>
            </a:extLst>
          </p:cNvPr>
          <p:cNvGrpSpPr/>
          <p:nvPr/>
        </p:nvGrpSpPr>
        <p:grpSpPr>
          <a:xfrm>
            <a:off x="934259" y="4732279"/>
            <a:ext cx="851038" cy="1193783"/>
            <a:chOff x="934259" y="4732279"/>
            <a:chExt cx="851038" cy="1193783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DB1229E-E11D-F363-BE97-4675924A9B0B}"/>
                </a:ext>
              </a:extLst>
            </p:cNvPr>
            <p:cNvSpPr/>
            <p:nvPr/>
          </p:nvSpPr>
          <p:spPr>
            <a:xfrm>
              <a:off x="934259" y="5075024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FB09B171-CE64-1D1B-491E-07C8B419F742}"/>
                </a:ext>
              </a:extLst>
            </p:cNvPr>
            <p:cNvSpPr txBox="1"/>
            <p:nvPr/>
          </p:nvSpPr>
          <p:spPr>
            <a:xfrm>
              <a:off x="1174699" y="47322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Д</a:t>
              </a:r>
            </a:p>
          </p:txBody>
        </p:sp>
      </p:grpSp>
      <p:sp>
        <p:nvSpPr>
          <p:cNvPr id="16" name="TextBox 16">
            <a:extLst>
              <a:ext uri="{FF2B5EF4-FFF2-40B4-BE49-F238E27FC236}">
                <a16:creationId xmlns:a16="http://schemas.microsoft.com/office/drawing/2014/main" id="{9236EAC9-CB80-5CD9-6801-E6BBA4F89C6F}"/>
              </a:ext>
            </a:extLst>
          </p:cNvPr>
          <p:cNvSpPr txBox="1"/>
          <p:nvPr/>
        </p:nvSpPr>
        <p:spPr>
          <a:xfrm>
            <a:off x="2218962" y="1562100"/>
            <a:ext cx="15459437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Выбор необходимых параметров анализа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866FDA66-C57C-E3FA-5FE7-6B2965CE4D7D}"/>
              </a:ext>
            </a:extLst>
          </p:cNvPr>
          <p:cNvSpPr txBox="1"/>
          <p:nvPr/>
        </p:nvSpPr>
        <p:spPr>
          <a:xfrm>
            <a:off x="2218962" y="3722034"/>
            <a:ext cx="13402037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endParaRPr lang="en-US" sz="4200" spc="-8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BC7AB436-8E3F-DE57-BE7A-75FB978922F2}"/>
              </a:ext>
            </a:extLst>
          </p:cNvPr>
          <p:cNvSpPr txBox="1"/>
          <p:nvPr/>
        </p:nvSpPr>
        <p:spPr>
          <a:xfrm>
            <a:off x="2218963" y="5059102"/>
            <a:ext cx="13850074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68"/>
              </a:lnSpc>
            </a:pPr>
            <a:r>
              <a:rPr lang="ru" sz="4200" b="1" spc="-8" dirty="0">
                <a:solidFill>
                  <a:srgbClr val="0B3A7F"/>
                </a:solidFill>
                <a:latin typeface="Atkinson Hyperlegible" pitchFamily="2" charset="0"/>
              </a:rPr>
              <a:t>Макросы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3BF30B83-5679-8073-CC3B-77887B4D48CA}"/>
              </a:ext>
            </a:extLst>
          </p:cNvPr>
          <p:cNvSpPr txBox="1"/>
          <p:nvPr/>
        </p:nvSpPr>
        <p:spPr>
          <a:xfrm>
            <a:off x="2218962" y="3838118"/>
            <a:ext cx="13630637" cy="837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Выбор дополнительных параметров анализа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BFEE795-A67E-47BE-4323-779A7F86D087}"/>
              </a:ext>
            </a:extLst>
          </p:cNvPr>
          <p:cNvGrpSpPr/>
          <p:nvPr/>
        </p:nvGrpSpPr>
        <p:grpSpPr>
          <a:xfrm>
            <a:off x="912991" y="1125204"/>
            <a:ext cx="851038" cy="1219046"/>
            <a:chOff x="912991" y="1125204"/>
            <a:chExt cx="851038" cy="121904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7C22FE9-8DF5-F6AC-F8C8-06FF3A14C5D8}"/>
                </a:ext>
              </a:extLst>
            </p:cNvPr>
            <p:cNvSpPr/>
            <p:nvPr/>
          </p:nvSpPr>
          <p:spPr>
            <a:xfrm>
              <a:off x="912991" y="1493212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8" y="0"/>
                  </a:lnTo>
                  <a:lnTo>
                    <a:pt x="851038" y="851037"/>
                  </a:lnTo>
                  <a:lnTo>
                    <a:pt x="0" y="851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2FDEBC4-7BCA-7D41-AC23-D58E19D22854}"/>
                </a:ext>
              </a:extLst>
            </p:cNvPr>
            <p:cNvSpPr txBox="1"/>
            <p:nvPr/>
          </p:nvSpPr>
          <p:spPr>
            <a:xfrm>
              <a:off x="1166131" y="1125204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E940A3D-B023-26A8-E6FF-BEB2773F0EE4}"/>
              </a:ext>
            </a:extLst>
          </p:cNvPr>
          <p:cNvSpPr txBox="1"/>
          <p:nvPr/>
        </p:nvSpPr>
        <p:spPr>
          <a:xfrm>
            <a:off x="2240448" y="2684858"/>
            <a:ext cx="11094552" cy="1748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68"/>
              </a:lnSpc>
            </a:pPr>
            <a:r>
              <a:rPr lang="ru" sz="4200" spc="-8" dirty="0">
                <a:solidFill>
                  <a:srgbClr val="0B3A7F"/>
                </a:solidFill>
                <a:latin typeface="Atkinson Hyperlegible" pitchFamily="2" charset="0"/>
              </a:rPr>
              <a:t>Проведение анализа</a:t>
            </a:r>
          </a:p>
          <a:p>
            <a:pPr algn="l">
              <a:lnSpc>
                <a:spcPts val="7068"/>
              </a:lnSpc>
            </a:pPr>
            <a:endParaRPr lang="en-US" sz="4200" spc="-8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08C7577-7AA8-24A8-A986-FBD8A6D7E66E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id="{7029BAAF-C2B9-F5D4-95DA-26A7CF8A6B3A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4" name="Freeform 3">
                <a:extLst>
                  <a:ext uri="{FF2B5EF4-FFF2-40B4-BE49-F238E27FC236}">
                    <a16:creationId xmlns:a16="http://schemas.microsoft.com/office/drawing/2014/main" id="{B10A5709-CB04-7833-F942-7BCD3B31EB76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54C4C39-2BE2-1E89-BE90-465FF58FA71A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58374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FDBBF-7AE3-1874-8B5E-25E64D4BA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58805"/>
            <a:ext cx="16154400" cy="6527007"/>
          </a:xfrm>
        </p:spPr>
        <p:txBody>
          <a:bodyPr>
            <a:noAutofit/>
          </a:bodyPr>
          <a:lstStyle/>
          <a:p>
            <a:r>
              <a:rPr lang="ru" sz="3600" dirty="0">
                <a:latin typeface="Atkinson Hyperlegible" pitchFamily="2" charset="0"/>
              </a:rPr>
              <a:t>Пользователи WHONET часто хотят регулярно повторять один и тот же набор анализов.</a:t>
            </a:r>
          </a:p>
          <a:p>
            <a:pPr lvl="1"/>
            <a:r>
              <a:rPr lang="ru" sz="3400" dirty="0">
                <a:latin typeface="Atkinson Hyperlegible" pitchFamily="2" charset="0"/>
              </a:rPr>
              <a:t>Ежедневно, еженедельно, ежемесячно, ежеквартально, ежегодно или </a:t>
            </a:r>
            <a:r>
              <a:rPr lang="ru" sz="3400" i="1" dirty="0">
                <a:latin typeface="Atkinson Hyperlegible" pitchFamily="2" charset="0"/>
              </a:rPr>
              <a:t>по мере необходимости.</a:t>
            </a:r>
            <a:endParaRPr lang="en-US" sz="3400" dirty="0">
              <a:latin typeface="Atkinson Hyperlegible" pitchFamily="2" charset="0"/>
            </a:endParaRPr>
          </a:p>
          <a:p>
            <a:pPr lvl="1"/>
            <a:r>
              <a:rPr lang="ru" sz="3400" dirty="0">
                <a:latin typeface="Atkinson Hyperlegible" pitchFamily="2" charset="0"/>
              </a:rPr>
              <a:t>Различные целевые аудитории: сотрудники лабораторий, специалисты по инфекционным заболеваниям, специалисты по инфекционному контролю, фармацевты, представители национальных органов власти, спонсоры.</a:t>
            </a:r>
          </a:p>
          <a:p>
            <a:pPr marL="457200" lvl="1" indent="0">
              <a:buNone/>
            </a:pPr>
            <a:endParaRPr lang="ru" sz="2000" dirty="0">
              <a:latin typeface="Atkinson Hyperlegible" pitchFamily="2" charset="0"/>
            </a:endParaRPr>
          </a:p>
          <a:p>
            <a:r>
              <a:rPr lang="ru" sz="3600" dirty="0">
                <a:latin typeface="Atkinson Hyperlegible" pitchFamily="2" charset="0"/>
              </a:rPr>
              <a:t>Цель макросов — позволить вам повторить анализы, которые вы проводили ранее.</a:t>
            </a:r>
          </a:p>
          <a:p>
            <a:pPr lvl="1"/>
            <a:r>
              <a:rPr lang="ru" sz="3400" dirty="0">
                <a:latin typeface="Atkinson Hyperlegible" pitchFamily="2" charset="0"/>
              </a:rPr>
              <a:t>Макросы запомнят тип анализа, организмы, фильтры для изолятов, файлы данных и другие выбранные вами параметры анализа.</a:t>
            </a:r>
          </a:p>
          <a:p>
            <a:pPr lvl="1"/>
            <a:r>
              <a:rPr lang="ru" sz="3400" dirty="0">
                <a:latin typeface="Atkinson Hyperlegible" pitchFamily="2" charset="0"/>
              </a:rPr>
              <a:t>Вы можете повторить анализ на тех же файлах данных или на новых файлах из той же лаборатории или из других лабораторий.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21A7CFD8-99FF-44EE-2A20-492C7FE5EFFE}"/>
              </a:ext>
            </a:extLst>
          </p:cNvPr>
          <p:cNvSpPr txBox="1"/>
          <p:nvPr/>
        </p:nvSpPr>
        <p:spPr>
          <a:xfrm>
            <a:off x="1295400" y="112731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Введение в макросы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D8F3C8F-87BB-09E2-708B-FCEF1370F18B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id="{EFE7DD38-E613-A116-61AE-A0C8EA74CDB9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7" name="Freeform 3">
                <a:extLst>
                  <a:ext uri="{FF2B5EF4-FFF2-40B4-BE49-F238E27FC236}">
                    <a16:creationId xmlns:a16="http://schemas.microsoft.com/office/drawing/2014/main" id="{943162E1-2CB2-51FC-5ED1-A42385453F40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C5FA9BF-495C-8630-90DD-443CD03F3717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8C611AA-BED6-3E56-8EA5-2C363ACD0ACF}"/>
              </a:ext>
            </a:extLst>
          </p:cNvPr>
          <p:cNvGrpSpPr/>
          <p:nvPr/>
        </p:nvGrpSpPr>
        <p:grpSpPr>
          <a:xfrm>
            <a:off x="152400" y="1130317"/>
            <a:ext cx="851038" cy="1193783"/>
            <a:chOff x="934259" y="4732279"/>
            <a:chExt cx="851038" cy="1193783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761D7235-2B88-5791-DCE8-9914AA6E46BA}"/>
                </a:ext>
              </a:extLst>
            </p:cNvPr>
            <p:cNvSpPr/>
            <p:nvPr/>
          </p:nvSpPr>
          <p:spPr>
            <a:xfrm>
              <a:off x="934259" y="5075024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33535CCE-77A3-EBFF-402D-862FE2524E1A}"/>
                </a:ext>
              </a:extLst>
            </p:cNvPr>
            <p:cNvSpPr txBox="1"/>
            <p:nvPr/>
          </p:nvSpPr>
          <p:spPr>
            <a:xfrm>
              <a:off x="1174699" y="47322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91301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5B8B7-0841-6393-BE5D-EB952B80F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2324100"/>
            <a:ext cx="15773400" cy="6527007"/>
          </a:xfrm>
        </p:spPr>
        <p:txBody>
          <a:bodyPr>
            <a:normAutofit lnSpcReduction="10000"/>
          </a:bodyPr>
          <a:lstStyle/>
          <a:p>
            <a:r>
              <a:rPr lang="ru" sz="3600" dirty="0">
                <a:latin typeface="Atkinson Hyperlegible" pitchFamily="2" charset="0"/>
              </a:rPr>
              <a:t>Макросы и отчеты экономят время и обеспечивают согласованность при повторных анализах. Нет необходимости запоминать все детали о том, какие организмы и другие параметры анализа были выбраны.</a:t>
            </a:r>
          </a:p>
          <a:p>
            <a:endParaRPr lang="ru" sz="3600" dirty="0">
              <a:latin typeface="Atkinson Hyperlegible" pitchFamily="2" charset="0"/>
            </a:endParaRPr>
          </a:p>
          <a:p>
            <a:r>
              <a:rPr lang="ru" sz="3600" dirty="0">
                <a:latin typeface="Atkinson Hyperlegible" pitchFamily="2" charset="0"/>
              </a:rPr>
              <a:t>Один пользователь WHONET может создавать макросы и отчеты для многих других пользователей WHONET, что способствует стандартизации и совместному обсуждению результатов как внутри одного учреждения, так и между многими учреждениями.</a:t>
            </a:r>
          </a:p>
          <a:p>
            <a:endParaRPr lang="ru" sz="3600" dirty="0">
              <a:latin typeface="Atkinson Hyperlegible" pitchFamily="2" charset="0"/>
            </a:endParaRPr>
          </a:p>
          <a:p>
            <a:r>
              <a:rPr lang="ru" sz="3600" dirty="0">
                <a:latin typeface="Atkinson Hyperlegible" pitchFamily="2" charset="0"/>
              </a:rPr>
              <a:t>Макросы WHONET можно запланировать для автоматического запуска, например, ежедневно, еженедельно или ежемесячно.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6BC7FB4A-DB4C-EF73-3864-D1DE0715F0B9}"/>
              </a:ext>
            </a:extLst>
          </p:cNvPr>
          <p:cNvSpPr txBox="1"/>
          <p:nvPr/>
        </p:nvSpPr>
        <p:spPr>
          <a:xfrm>
            <a:off x="1295400" y="112731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Преимущества использования макросов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FDF266B-F6C0-B848-EB4B-F2D2EB4E3DFB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0D6240DB-E64F-87F9-DB02-A7A609CE971A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7" name="Freeform 3">
                <a:extLst>
                  <a:ext uri="{FF2B5EF4-FFF2-40B4-BE49-F238E27FC236}">
                    <a16:creationId xmlns:a16="http://schemas.microsoft.com/office/drawing/2014/main" id="{C5BABA8A-0F52-53E0-7438-9AE38B99EA89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6E1FF8F-23D1-4325-6675-55A52972AC82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CAA03DF-2B96-818C-69EF-8ADC2416F87F}"/>
              </a:ext>
            </a:extLst>
          </p:cNvPr>
          <p:cNvGrpSpPr/>
          <p:nvPr/>
        </p:nvGrpSpPr>
        <p:grpSpPr>
          <a:xfrm>
            <a:off x="152400" y="1130317"/>
            <a:ext cx="851038" cy="1193783"/>
            <a:chOff x="934259" y="4732279"/>
            <a:chExt cx="851038" cy="1193783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453227F5-8B41-9B8C-8E31-4052F0D229B2}"/>
                </a:ext>
              </a:extLst>
            </p:cNvPr>
            <p:cNvSpPr/>
            <p:nvPr/>
          </p:nvSpPr>
          <p:spPr>
            <a:xfrm>
              <a:off x="934259" y="5075024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A3DA3C87-56F9-0C2C-AD62-147F3364E86D}"/>
                </a:ext>
              </a:extLst>
            </p:cNvPr>
            <p:cNvSpPr txBox="1"/>
            <p:nvPr/>
          </p:nvSpPr>
          <p:spPr>
            <a:xfrm>
              <a:off x="1174699" y="47322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40477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FDBBF-7AE3-1874-8B5E-25E64D4BA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006" y="1317795"/>
            <a:ext cx="16725900" cy="6527007"/>
          </a:xfrm>
        </p:spPr>
        <p:txBody>
          <a:bodyPr>
            <a:normAutofit/>
          </a:bodyPr>
          <a:lstStyle/>
          <a:p>
            <a:r>
              <a:rPr lang="ru" sz="3600" dirty="0">
                <a:latin typeface="Atkinson Hyperlegible" pitchFamily="2" charset="0"/>
              </a:rPr>
              <a:t>Перейдите в раздел анализа данных WHONET и выберите интересующие вас параметры анализа.</a:t>
            </a:r>
          </a:p>
          <a:p>
            <a:pPr lvl="1"/>
            <a:r>
              <a:rPr lang="ru" sz="3200" dirty="0">
                <a:latin typeface="Atkinson Hyperlegible" pitchFamily="2" charset="0"/>
              </a:rPr>
              <a:t>Пример: Используя тестовую лабораторию ВОЗ, выберите «%RIS», «Staphylococcus aureus» и «Escherichia coli», а также файл данных «WHO-TST-2000-01.sqlite». Также выберите «Первый изолят с результатами применения антибиотиков».</a:t>
            </a:r>
          </a:p>
          <a:p>
            <a:r>
              <a:rPr lang="ru" sz="3600" dirty="0">
                <a:latin typeface="Atkinson Hyperlegible" pitchFamily="2" charset="0"/>
              </a:rPr>
              <a:t>Затем вы можете нажать кнопку «Начать анализ», чтобы убедиться, что результаты соответствуют вашим ожиданиям.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1DA0CE-081A-BBE0-5530-187DD8725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681" y="5646632"/>
            <a:ext cx="5906003" cy="43240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BA5742-4B99-07DA-7B7E-CB8C8AF39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5829" y="5667312"/>
            <a:ext cx="7212932" cy="4282679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F3CDE0AB-50F8-3F48-A071-85E2C607157E}"/>
              </a:ext>
            </a:extLst>
          </p:cNvPr>
          <p:cNvSpPr txBox="1"/>
          <p:nvPr/>
        </p:nvSpPr>
        <p:spPr>
          <a:xfrm>
            <a:off x="1295400" y="112731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Проведение анализа WHONET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AB91E3B-6CCE-555D-BFF8-B85275C204F5}"/>
              </a:ext>
            </a:extLst>
          </p:cNvPr>
          <p:cNvSpPr/>
          <p:nvPr/>
        </p:nvSpPr>
        <p:spPr>
          <a:xfrm>
            <a:off x="2018670" y="9462590"/>
            <a:ext cx="1511405" cy="3980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F92BBDE-D863-3E9A-4097-E6F4AC89DE11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EB39BA08-59F4-9C9F-2827-0BC9D4CD0BB1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0" name="Freeform 3">
                <a:extLst>
                  <a:ext uri="{FF2B5EF4-FFF2-40B4-BE49-F238E27FC236}">
                    <a16:creationId xmlns:a16="http://schemas.microsoft.com/office/drawing/2014/main" id="{5C2930F2-766C-C42E-5C3C-4EE6A47428E8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1860605A-FEEC-AE3C-607A-B0FE74F41C06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CC02329-D688-B364-38CB-B039EBCA6289}"/>
              </a:ext>
            </a:extLst>
          </p:cNvPr>
          <p:cNvGrpSpPr/>
          <p:nvPr/>
        </p:nvGrpSpPr>
        <p:grpSpPr>
          <a:xfrm>
            <a:off x="152400" y="1130317"/>
            <a:ext cx="851038" cy="1193783"/>
            <a:chOff x="934259" y="4732279"/>
            <a:chExt cx="851038" cy="1193783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6D0CB667-2A7B-F445-C96E-29D3649709A3}"/>
                </a:ext>
              </a:extLst>
            </p:cNvPr>
            <p:cNvSpPr/>
            <p:nvPr/>
          </p:nvSpPr>
          <p:spPr>
            <a:xfrm>
              <a:off x="934259" y="5075024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686ABF26-F968-15BB-D661-693B98400F27}"/>
                </a:ext>
              </a:extLst>
            </p:cNvPr>
            <p:cNvSpPr txBox="1"/>
            <p:nvPr/>
          </p:nvSpPr>
          <p:spPr>
            <a:xfrm>
              <a:off x="1174699" y="47322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27447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FDBBF-7AE3-1874-8B5E-25E64D4BA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061" y="1361580"/>
            <a:ext cx="17030700" cy="6641676"/>
          </a:xfrm>
        </p:spPr>
        <p:txBody>
          <a:bodyPr>
            <a:normAutofit/>
          </a:bodyPr>
          <a:lstStyle/>
          <a:p>
            <a:r>
              <a:rPr lang="ru" dirty="0">
                <a:latin typeface="Atkinson Hyperlegible" pitchFamily="2" charset="0"/>
              </a:rPr>
              <a:t>Чтобы открыть экран, показанный ниже, нажмите «Макросы», затем нажмите «Создать».</a:t>
            </a:r>
          </a:p>
          <a:p>
            <a:r>
              <a:rPr lang="ru" dirty="0">
                <a:latin typeface="Atkinson Hyperlegible" pitchFamily="2" charset="0"/>
              </a:rPr>
              <a:t>Введите имя для нового макроса, а затем нажмите «Сохранить».</a:t>
            </a:r>
          </a:p>
          <a:p>
            <a:pPr lvl="1"/>
            <a:r>
              <a:rPr lang="ru" sz="3200" dirty="0">
                <a:latin typeface="Atkinson Hyperlegible" pitchFamily="2" charset="0"/>
              </a:rPr>
              <a:t>Пример: </a:t>
            </a:r>
            <a:r>
              <a:rPr lang="ru" sz="3200" b="1" dirty="0">
                <a:latin typeface="Atkinson Hyperlegible" pitchFamily="2" charset="0"/>
              </a:rPr>
              <a:t>%RIS </a:t>
            </a:r>
            <a:r>
              <a:rPr lang="ru" sz="3200" b="1" dirty="0" err="1">
                <a:latin typeface="Atkinson Hyperlegible" pitchFamily="2" charset="0"/>
              </a:rPr>
              <a:t>sau </a:t>
            </a:r>
            <a:r>
              <a:rPr lang="ru" sz="3200" b="1" dirty="0">
                <a:latin typeface="Atkinson Hyperlegible" pitchFamily="2" charset="0"/>
              </a:rPr>
              <a:t>и eco – Первый</a:t>
            </a:r>
          </a:p>
          <a:p>
            <a:r>
              <a:rPr lang="ru" dirty="0">
                <a:latin typeface="Atkinson Hyperlegible" pitchFamily="2" charset="0"/>
              </a:rPr>
              <a:t>Введите имя для нового файла макроса, а затем нажмите «Сохранить».</a:t>
            </a:r>
          </a:p>
          <a:p>
            <a:pPr lvl="1"/>
            <a:r>
              <a:rPr lang="ru" sz="3200" dirty="0">
                <a:latin typeface="Atkinson Hyperlegible" pitchFamily="2" charset="0"/>
              </a:rPr>
              <a:t>Пример: </a:t>
            </a:r>
            <a:r>
              <a:rPr lang="ru" sz="3200" b="1" dirty="0">
                <a:latin typeface="Atkinson Hyperlegible" pitchFamily="2" charset="0"/>
              </a:rPr>
              <a:t>%RIS </a:t>
            </a:r>
            <a:r>
              <a:rPr lang="ru" sz="3200" b="1" dirty="0" err="1">
                <a:latin typeface="Atkinson Hyperlegible" pitchFamily="2" charset="0"/>
              </a:rPr>
              <a:t>sau </a:t>
            </a:r>
            <a:r>
              <a:rPr lang="ru" sz="3200" b="1" dirty="0">
                <a:latin typeface="Atkinson Hyperlegible" pitchFamily="2" charset="0"/>
              </a:rPr>
              <a:t>and eco – </a:t>
            </a:r>
            <a:r>
              <a:rPr lang="ru" sz="3200" b="1" dirty="0" err="1">
                <a:latin typeface="Atkinson Hyperlegible" pitchFamily="2" charset="0"/>
              </a:rPr>
              <a:t>First.mcr</a:t>
            </a:r>
            <a:endParaRPr lang="en-US" sz="3200" b="1" dirty="0">
              <a:latin typeface="Atkinson Hyperlegible" pitchFamily="2" charset="0"/>
            </a:endParaRPr>
          </a:p>
          <a:p>
            <a:pPr lvl="1"/>
            <a:r>
              <a:rPr lang="ru" sz="3200" dirty="0">
                <a:latin typeface="Atkinson Hyperlegible" pitchFamily="2" charset="0"/>
              </a:rPr>
              <a:t>По умолчанию ваши файлы макросов будут сохраняться в папке C:\WHONET\Macros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72B52D-283B-9F1D-DEB6-B578CAFD8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" y="6134100"/>
            <a:ext cx="5614883" cy="3962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2BA7E6-CDC2-5BC1-F1FB-55CDFA45B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140" y="6133540"/>
            <a:ext cx="5434860" cy="3998894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33441686-7E57-BBEF-8017-767E0DEB95FB}"/>
              </a:ext>
            </a:extLst>
          </p:cNvPr>
          <p:cNvSpPr txBox="1"/>
          <p:nvPr/>
        </p:nvSpPr>
        <p:spPr>
          <a:xfrm>
            <a:off x="1295400" y="112731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Создание макроса WHONET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FE52720-8D4B-FFD5-64AF-0945E81A3043}"/>
              </a:ext>
            </a:extLst>
          </p:cNvPr>
          <p:cNvSpPr/>
          <p:nvPr/>
        </p:nvSpPr>
        <p:spPr>
          <a:xfrm>
            <a:off x="4103255" y="6991699"/>
            <a:ext cx="1662545" cy="4378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F20C23-7BAA-C040-0F84-6231325FE7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8600" y="6080711"/>
            <a:ext cx="6400800" cy="4015789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FD8967D-288F-50D7-A39B-EC58FC6CDA7E}"/>
              </a:ext>
            </a:extLst>
          </p:cNvPr>
          <p:cNvSpPr/>
          <p:nvPr/>
        </p:nvSpPr>
        <p:spPr>
          <a:xfrm>
            <a:off x="6089073" y="6781800"/>
            <a:ext cx="1828801" cy="4378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084234B-F695-6EFC-A7D7-024F6A1C480F}"/>
              </a:ext>
            </a:extLst>
          </p:cNvPr>
          <p:cNvSpPr/>
          <p:nvPr/>
        </p:nvSpPr>
        <p:spPr>
          <a:xfrm>
            <a:off x="12573000" y="8798736"/>
            <a:ext cx="1662545" cy="328926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BF1FD4-5E43-2657-583C-24A081006246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11" name="Group 2">
              <a:extLst>
                <a:ext uri="{FF2B5EF4-FFF2-40B4-BE49-F238E27FC236}">
                  <a16:creationId xmlns:a16="http://schemas.microsoft.com/office/drawing/2014/main" id="{CBA83460-58E9-0C53-63B1-00BC4E64EE71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3" name="Freeform 3">
                <a:extLst>
                  <a:ext uri="{FF2B5EF4-FFF2-40B4-BE49-F238E27FC236}">
                    <a16:creationId xmlns:a16="http://schemas.microsoft.com/office/drawing/2014/main" id="{2B31F2BD-7A41-35FA-05EE-C70BFEBE6DA2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20DDE104-4003-A9CC-42E1-1E3774BAFCC9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BE67467-DCBC-E080-9810-DDB8F66C746A}"/>
              </a:ext>
            </a:extLst>
          </p:cNvPr>
          <p:cNvGrpSpPr/>
          <p:nvPr/>
        </p:nvGrpSpPr>
        <p:grpSpPr>
          <a:xfrm>
            <a:off x="152400" y="1130317"/>
            <a:ext cx="851038" cy="1193783"/>
            <a:chOff x="934259" y="4732279"/>
            <a:chExt cx="851038" cy="1193783"/>
          </a:xfrm>
        </p:grpSpPr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3AF59870-09F9-2D7E-0B67-017986906EF9}"/>
                </a:ext>
              </a:extLst>
            </p:cNvPr>
            <p:cNvSpPr/>
            <p:nvPr/>
          </p:nvSpPr>
          <p:spPr>
            <a:xfrm>
              <a:off x="934259" y="5075024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6" name="TextBox 13">
              <a:extLst>
                <a:ext uri="{FF2B5EF4-FFF2-40B4-BE49-F238E27FC236}">
                  <a16:creationId xmlns:a16="http://schemas.microsoft.com/office/drawing/2014/main" id="{CF25D161-72F8-E486-7C2D-10ECCBC9B347}"/>
                </a:ext>
              </a:extLst>
            </p:cNvPr>
            <p:cNvSpPr txBox="1"/>
            <p:nvPr/>
          </p:nvSpPr>
          <p:spPr>
            <a:xfrm>
              <a:off x="1174699" y="47322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Д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90C7C9A3-414F-5BCF-64E4-247F342DD979}"/>
              </a:ext>
            </a:extLst>
          </p:cNvPr>
          <p:cNvSpPr txBox="1"/>
          <p:nvPr/>
        </p:nvSpPr>
        <p:spPr>
          <a:xfrm>
            <a:off x="1295400" y="5619774"/>
            <a:ext cx="16017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1800" kern="0" dirty="0">
                <a:solidFill>
                  <a:srgbClr val="000000"/>
                </a:solidFill>
                <a:effectLst/>
                <a:latin typeface="Atkinson Hyperlegible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создания макроса он появится на экране вместе со списком макросов, как показано на последнем изображении ниже.</a:t>
            </a:r>
            <a:endParaRPr lang="en-US" dirty="0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3837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5B8B7-0841-6393-BE5D-EB952B80F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1790700"/>
            <a:ext cx="16610676" cy="6527007"/>
          </a:xfrm>
        </p:spPr>
        <p:txBody>
          <a:bodyPr>
            <a:normAutofit/>
          </a:bodyPr>
          <a:lstStyle/>
          <a:p>
            <a:r>
              <a:rPr lang="ru" sz="3600" dirty="0">
                <a:latin typeface="Atkinson Hyperlegible" pitchFamily="2" charset="0"/>
              </a:rPr>
              <a:t>Здесь вы можете увидеть список созданных вами макросов. Вам доступны опции «Создать», «Загрузить», «Редактировать» и «Удалить».</a:t>
            </a:r>
          </a:p>
          <a:p>
            <a:r>
              <a:rPr lang="ru" sz="3600" dirty="0">
                <a:latin typeface="Atkinson Hyperlegible" pitchFamily="2" charset="0"/>
              </a:rPr>
              <a:t>Вы также можете нажать кнопку «Обзор», если хотите найти макросы, сохраненные в другом месте.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6BC7FB4A-DB4C-EF73-3864-D1DE0715F0B9}"/>
              </a:ext>
            </a:extLst>
          </p:cNvPr>
          <p:cNvSpPr txBox="1"/>
          <p:nvPr/>
        </p:nvSpPr>
        <p:spPr>
          <a:xfrm>
            <a:off x="1295400" y="112731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Список макросов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968927-D644-08C7-1711-BB67BB68EE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4686300"/>
            <a:ext cx="7319376" cy="516525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5C8B52B-7E03-6128-B6A3-65AD8C65958B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6" name="Group 2">
              <a:extLst>
                <a:ext uri="{FF2B5EF4-FFF2-40B4-BE49-F238E27FC236}">
                  <a16:creationId xmlns:a16="http://schemas.microsoft.com/office/drawing/2014/main" id="{EEB467CF-CAC5-D8F0-40E5-BC090DBE5BEC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8" name="Freeform 3">
                <a:extLst>
                  <a:ext uri="{FF2B5EF4-FFF2-40B4-BE49-F238E27FC236}">
                    <a16:creationId xmlns:a16="http://schemas.microsoft.com/office/drawing/2014/main" id="{36B1FD73-9698-EE61-0FFF-8E8B8E68A52C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80B8DCA6-ACD0-FD77-1BF1-3ADE4DFB8712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BDFCE83-C4E2-EB6C-8EFD-647002F8C33E}"/>
              </a:ext>
            </a:extLst>
          </p:cNvPr>
          <p:cNvGrpSpPr/>
          <p:nvPr/>
        </p:nvGrpSpPr>
        <p:grpSpPr>
          <a:xfrm>
            <a:off x="152400" y="1130317"/>
            <a:ext cx="851038" cy="1193783"/>
            <a:chOff x="934259" y="4732279"/>
            <a:chExt cx="851038" cy="1193783"/>
          </a:xfrm>
        </p:grpSpPr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9BF40A33-4F5E-2833-5977-A2AEE977B8FA}"/>
                </a:ext>
              </a:extLst>
            </p:cNvPr>
            <p:cNvSpPr/>
            <p:nvPr/>
          </p:nvSpPr>
          <p:spPr>
            <a:xfrm>
              <a:off x="934259" y="5075024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E72C3D61-36C6-BE9F-C2D9-5CBC0676B08F}"/>
                </a:ext>
              </a:extLst>
            </p:cNvPr>
            <p:cNvSpPr txBox="1"/>
            <p:nvPr/>
          </p:nvSpPr>
          <p:spPr>
            <a:xfrm>
              <a:off x="1174699" y="47322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Д</a:t>
              </a:r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381D54D-2DBA-15AE-8410-DBED98055306}"/>
              </a:ext>
            </a:extLst>
          </p:cNvPr>
          <p:cNvSpPr/>
          <p:nvPr/>
        </p:nvSpPr>
        <p:spPr>
          <a:xfrm>
            <a:off x="4915510" y="5768090"/>
            <a:ext cx="2434133" cy="4378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7A9F541-DBC1-62AD-B723-77172D7FDB50}"/>
              </a:ext>
            </a:extLst>
          </p:cNvPr>
          <p:cNvSpPr/>
          <p:nvPr/>
        </p:nvSpPr>
        <p:spPr>
          <a:xfrm>
            <a:off x="9986467" y="5719425"/>
            <a:ext cx="2434133" cy="267754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0D4A39E-1A0A-595D-E5F0-0991FA07B753}"/>
              </a:ext>
            </a:extLst>
          </p:cNvPr>
          <p:cNvSpPr/>
          <p:nvPr/>
        </p:nvSpPr>
        <p:spPr>
          <a:xfrm>
            <a:off x="8001000" y="9281443"/>
            <a:ext cx="2434133" cy="582713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054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FDBBF-7AE3-1874-8B5E-25E64D4BA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1551259"/>
            <a:ext cx="16781115" cy="6527007"/>
          </a:xfrm>
        </p:spPr>
        <p:txBody>
          <a:bodyPr>
            <a:normAutofit/>
          </a:bodyPr>
          <a:lstStyle/>
          <a:p>
            <a:r>
              <a:rPr lang="ru" sz="3600" dirty="0">
                <a:latin typeface="Atkinson Hyperlegible" pitchFamily="2" charset="0"/>
              </a:rPr>
              <a:t>Перейдите в раздел анализа данных WHONET и нажмите «Макросы».</a:t>
            </a:r>
          </a:p>
          <a:p>
            <a:r>
              <a:rPr lang="ru" sz="3600" dirty="0">
                <a:latin typeface="Atkinson Hyperlegible" pitchFamily="2" charset="0"/>
              </a:rPr>
              <a:t>Вы увидите список всех макросов. Выберите интересующий вас макрос. Нажмите «Загрузить».</a:t>
            </a:r>
          </a:p>
          <a:p>
            <a:r>
              <a:rPr lang="ru" sz="3600" dirty="0">
                <a:latin typeface="Atkinson Hyperlegible" pitchFamily="2" charset="0"/>
              </a:rPr>
              <a:t>Это загрузит на экран анализа параметры, которые вы выбрали ранее.</a:t>
            </a:r>
          </a:p>
          <a:p>
            <a:r>
              <a:rPr lang="ru" sz="3600" dirty="0">
                <a:latin typeface="Atkinson Hyperlegible" pitchFamily="2" charset="0"/>
              </a:rPr>
              <a:t>Вы можете либо немедленно нажать кнопку «Начать анализ», либо внести изменения, например, выбрать другие файлы данных или организмы, либо изолировать фильтры.</a:t>
            </a:r>
          </a:p>
          <a:p>
            <a:endParaRPr lang="en-US" sz="3600" dirty="0">
              <a:latin typeface="Atkinson Hyperlegible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882450-DF74-D819-B40C-8B4463EC1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37" y="6056643"/>
            <a:ext cx="5604458" cy="39550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50CC97-E85D-9584-29F7-B52E335FC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265" y="6119562"/>
            <a:ext cx="5369093" cy="39309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32F4CB-B6E8-B65F-DD40-AEDB3E5933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81204" y="6131594"/>
            <a:ext cx="6557211" cy="3893345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EE632888-072E-A736-3892-CAE67F3096F8}"/>
              </a:ext>
            </a:extLst>
          </p:cNvPr>
          <p:cNvSpPr txBox="1"/>
          <p:nvPr/>
        </p:nvSpPr>
        <p:spPr>
          <a:xfrm>
            <a:off x="1452927" y="133238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Использование макроса WHONET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8EA277B-D7DC-C2E7-A152-EE097C40AC73}"/>
              </a:ext>
            </a:extLst>
          </p:cNvPr>
          <p:cNvSpPr/>
          <p:nvPr/>
        </p:nvSpPr>
        <p:spPr>
          <a:xfrm>
            <a:off x="4038600" y="7398099"/>
            <a:ext cx="1662545" cy="43780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1FD7EFD-563C-1A99-5E62-F470057FCC42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9" name="Group 2">
              <a:extLst>
                <a:ext uri="{FF2B5EF4-FFF2-40B4-BE49-F238E27FC236}">
                  <a16:creationId xmlns:a16="http://schemas.microsoft.com/office/drawing/2014/main" id="{1B888699-CDF0-FCB5-52A9-FAF4F0109304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1" name="Freeform 3">
                <a:extLst>
                  <a:ext uri="{FF2B5EF4-FFF2-40B4-BE49-F238E27FC236}">
                    <a16:creationId xmlns:a16="http://schemas.microsoft.com/office/drawing/2014/main" id="{C4A824CA-0717-F08D-7097-D3AE6D4AE695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FECBDD93-2A10-AA68-C179-A6DE94F20CE2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9C99410-7B81-C735-1F21-61FF3E585A90}"/>
              </a:ext>
            </a:extLst>
          </p:cNvPr>
          <p:cNvGrpSpPr/>
          <p:nvPr/>
        </p:nvGrpSpPr>
        <p:grpSpPr>
          <a:xfrm>
            <a:off x="152400" y="1130317"/>
            <a:ext cx="851038" cy="1193783"/>
            <a:chOff x="934259" y="4732279"/>
            <a:chExt cx="851038" cy="1193783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AEEC9E9D-A2DF-E876-4DA5-85332317C291}"/>
                </a:ext>
              </a:extLst>
            </p:cNvPr>
            <p:cNvSpPr/>
            <p:nvPr/>
          </p:nvSpPr>
          <p:spPr>
            <a:xfrm>
              <a:off x="934259" y="5075024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6CC8E0E-DC00-B404-1CAD-F801A358FCC3}"/>
                </a:ext>
              </a:extLst>
            </p:cNvPr>
            <p:cNvSpPr txBox="1"/>
            <p:nvPr/>
          </p:nvSpPr>
          <p:spPr>
            <a:xfrm>
              <a:off x="1174699" y="47322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12054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FDBBF-7AE3-1874-8B5E-25E64D4BA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485" y="1243142"/>
            <a:ext cx="17162115" cy="4052758"/>
          </a:xfrm>
        </p:spPr>
        <p:txBody>
          <a:bodyPr>
            <a:normAutofit/>
          </a:bodyPr>
          <a:lstStyle/>
          <a:p>
            <a:r>
              <a:rPr lang="ru" dirty="0">
                <a:latin typeface="Atkinson Hyperlegible" pitchFamily="2" charset="0"/>
              </a:rPr>
              <a:t>Перейдите в раздел анализа данных WHONET и нажмите «Макросы».</a:t>
            </a:r>
          </a:p>
          <a:p>
            <a:r>
              <a:rPr lang="ru" dirty="0">
                <a:latin typeface="Atkinson Hyperlegible" pitchFamily="2" charset="0"/>
              </a:rPr>
              <a:t>Вы увидите список всех макросов. Выберите интересующий вас макрос. Нажмите «Редактировать».</a:t>
            </a:r>
          </a:p>
          <a:p>
            <a:r>
              <a:rPr lang="ru" dirty="0">
                <a:latin typeface="Atkinson Hyperlegible" pitchFamily="2" charset="0"/>
              </a:rPr>
              <a:t>Затем вы увидите параметры, заданные для макроса. Если вы хотите внести изменения, нажмите «Редактировать». После завершения нажмите «Сохранить» и «Выход».</a:t>
            </a:r>
          </a:p>
          <a:p>
            <a:r>
              <a:rPr lang="ru" dirty="0">
                <a:latin typeface="Atkinson Hyperlegible" pitchFamily="2" charset="0"/>
              </a:rPr>
              <a:t>Для переименования файла макроса можно использовать Windows.</a:t>
            </a:r>
          </a:p>
          <a:p>
            <a:pPr marL="0" indent="0">
              <a:buNone/>
            </a:pPr>
            <a:endParaRPr lang="en-US" dirty="0">
              <a:latin typeface="Atkinson Hyperlegible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9C3EFE-DD5F-01EC-33FF-13C773236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024" y="5126009"/>
            <a:ext cx="7043388" cy="49704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C4CD28A-0F21-468D-514C-FD92B34FD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8712" y="5126009"/>
            <a:ext cx="7404503" cy="5046691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6CB35322-1EC5-552D-3A92-16E7F9B83232}"/>
              </a:ext>
            </a:extLst>
          </p:cNvPr>
          <p:cNvSpPr txBox="1"/>
          <p:nvPr/>
        </p:nvSpPr>
        <p:spPr>
          <a:xfrm>
            <a:off x="1182024" y="79388"/>
            <a:ext cx="16572576" cy="10552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5400" spc="-12" dirty="0">
                <a:solidFill>
                  <a:srgbClr val="0B3A7F"/>
                </a:solidFill>
                <a:latin typeface="Atkinson Hyperlegible" pitchFamily="2" charset="0"/>
              </a:rPr>
              <a:t>Редактирование макроса с помощью WHONET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0A324D4-D494-530F-EF53-23B8E09600A5}"/>
              </a:ext>
            </a:extLst>
          </p:cNvPr>
          <p:cNvSpPr/>
          <p:nvPr/>
        </p:nvSpPr>
        <p:spPr>
          <a:xfrm>
            <a:off x="6213732" y="7422584"/>
            <a:ext cx="2011680" cy="529739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51B548A-E44F-3144-7B35-74852B49CC87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6" name="Group 2">
              <a:extLst>
                <a:ext uri="{FF2B5EF4-FFF2-40B4-BE49-F238E27FC236}">
                  <a16:creationId xmlns:a16="http://schemas.microsoft.com/office/drawing/2014/main" id="{38276770-7013-093D-1454-BB5BC4357DA4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9" name="Freeform 3">
                <a:extLst>
                  <a:ext uri="{FF2B5EF4-FFF2-40B4-BE49-F238E27FC236}">
                    <a16:creationId xmlns:a16="http://schemas.microsoft.com/office/drawing/2014/main" id="{C43A74DB-AD2F-6F52-5E04-D398FEF564EB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86609988-6130-2779-DBC2-C45D4BD553DC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3B09105-976B-22DC-CC31-BBD6A17D813A}"/>
              </a:ext>
            </a:extLst>
          </p:cNvPr>
          <p:cNvGrpSpPr/>
          <p:nvPr/>
        </p:nvGrpSpPr>
        <p:grpSpPr>
          <a:xfrm>
            <a:off x="152400" y="1130317"/>
            <a:ext cx="851038" cy="1193783"/>
            <a:chOff x="934259" y="4732279"/>
            <a:chExt cx="851038" cy="1193783"/>
          </a:xfrm>
        </p:grpSpPr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054D673A-6ACE-8CD5-B367-BA9B7CE958E1}"/>
                </a:ext>
              </a:extLst>
            </p:cNvPr>
            <p:cNvSpPr/>
            <p:nvPr/>
          </p:nvSpPr>
          <p:spPr>
            <a:xfrm>
              <a:off x="934259" y="5075024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DD8602A-3696-078A-D5E0-24E58E497DDA}"/>
                </a:ext>
              </a:extLst>
            </p:cNvPr>
            <p:cNvSpPr txBox="1"/>
            <p:nvPr/>
          </p:nvSpPr>
          <p:spPr>
            <a:xfrm>
              <a:off x="1174699" y="47322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93466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FDBBF-7AE3-1874-8B5E-25E64D4BA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670820"/>
            <a:ext cx="15491767" cy="6527007"/>
          </a:xfrm>
        </p:spPr>
        <p:txBody>
          <a:bodyPr>
            <a:normAutofit/>
          </a:bodyPr>
          <a:lstStyle/>
          <a:p>
            <a:r>
              <a:rPr lang="ru" sz="3400" dirty="0">
                <a:latin typeface="Atkinson Hyperlegible" pitchFamily="2" charset="0"/>
              </a:rPr>
              <a:t>Макросы представляют собой простые текстовые файлы и могут быть отредактированы с помощью любого текстового редактора, например, </a:t>
            </a:r>
            <a:r>
              <a:rPr lang="ru" sz="3400" dirty="0" err="1">
                <a:latin typeface="Atkinson Hyperlegible" pitchFamily="2" charset="0"/>
              </a:rPr>
              <a:t>Блокнота </a:t>
            </a:r>
            <a:r>
              <a:rPr lang="ru" sz="3400" dirty="0">
                <a:latin typeface="Atkinson Hyperlegible" pitchFamily="2" charset="0"/>
              </a:rPr>
              <a:t>.</a:t>
            </a:r>
          </a:p>
          <a:p>
            <a:r>
              <a:rPr lang="ru" sz="3400" dirty="0">
                <a:latin typeface="Atkinson Hyperlegible" pitchFamily="2" charset="0"/>
              </a:rPr>
              <a:t>По умолчанию макросы WHONET сохраняются в папке C:\WHONET\Macros.</a:t>
            </a:r>
          </a:p>
          <a:p>
            <a:r>
              <a:rPr lang="ru" sz="3400" dirty="0">
                <a:latin typeface="Atkinson Hyperlegible" pitchFamily="2" charset="0"/>
              </a:rPr>
              <a:t>Найдите макрос, который хотите отредактировать. Вы можете отредактировать этот файл или создать его копию и отредактировать её.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340BDCF-03EB-7AD1-9572-FDD02BA31388}"/>
              </a:ext>
            </a:extLst>
          </p:cNvPr>
          <p:cNvGrpSpPr/>
          <p:nvPr/>
        </p:nvGrpSpPr>
        <p:grpSpPr>
          <a:xfrm>
            <a:off x="1003438" y="5638019"/>
            <a:ext cx="7709885" cy="2693043"/>
            <a:chOff x="346477" y="3150556"/>
            <a:chExt cx="5139923" cy="179536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542B2A1-3623-9CBD-1A24-3A65DB0B0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2835" y="3643937"/>
              <a:ext cx="5103565" cy="1301981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A897E98-37C1-C011-5648-106D77D9E578}"/>
                </a:ext>
              </a:extLst>
            </p:cNvPr>
            <p:cNvSpPr txBox="1"/>
            <p:nvPr/>
          </p:nvSpPr>
          <p:spPr>
            <a:xfrm>
              <a:off x="346477" y="3150556"/>
              <a:ext cx="313325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ru" sz="3600" dirty="0">
                  <a:latin typeface="Atkinson Hyperlegible" pitchFamily="2" charset="0"/>
                </a:rPr>
                <a:t>Проводник Windows</a:t>
              </a:r>
              <a:endParaRPr lang="en-US" sz="2400" dirty="0">
                <a:latin typeface="Atkinson Hyperlegible" pitchFamily="2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6146058-7543-92F7-4236-E3567756CB57}"/>
              </a:ext>
            </a:extLst>
          </p:cNvPr>
          <p:cNvGrpSpPr/>
          <p:nvPr/>
        </p:nvGrpSpPr>
        <p:grpSpPr>
          <a:xfrm>
            <a:off x="9067800" y="5597927"/>
            <a:ext cx="8188085" cy="4200662"/>
            <a:chOff x="6043664" y="3157041"/>
            <a:chExt cx="5458723" cy="280044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49679E1-BD76-A2C8-2506-DB2463E9C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63916" y="3603614"/>
              <a:ext cx="5438471" cy="2353868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AA978D6-47D5-D1FC-4C86-E57172D4D057}"/>
                </a:ext>
              </a:extLst>
            </p:cNvPr>
            <p:cNvSpPr txBox="1"/>
            <p:nvPr/>
          </p:nvSpPr>
          <p:spPr>
            <a:xfrm>
              <a:off x="6043664" y="3157041"/>
              <a:ext cx="313325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ru" sz="3600" dirty="0" err="1">
                  <a:latin typeface="Atkinson Hyperlegible" pitchFamily="2" charset="0"/>
                </a:rPr>
                <a:t>Блокнот</a:t>
              </a:r>
              <a:endParaRPr lang="en-US" sz="2400" dirty="0">
                <a:latin typeface="Atkinson Hyperlegible" pitchFamily="2" charset="0"/>
              </a:endParaRPr>
            </a:p>
          </p:txBody>
        </p:sp>
      </p:grpSp>
      <p:sp>
        <p:nvSpPr>
          <p:cNvPr id="6" name="TextBox 2">
            <a:extLst>
              <a:ext uri="{FF2B5EF4-FFF2-40B4-BE49-F238E27FC236}">
                <a16:creationId xmlns:a16="http://schemas.microsoft.com/office/drawing/2014/main" id="{404EE87A-FFEC-9156-C4B0-5072FF2ED384}"/>
              </a:ext>
            </a:extLst>
          </p:cNvPr>
          <p:cNvSpPr txBox="1"/>
          <p:nvPr/>
        </p:nvSpPr>
        <p:spPr>
          <a:xfrm>
            <a:off x="1295400" y="112731"/>
            <a:ext cx="16572576" cy="10552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5400" spc="-12" dirty="0">
                <a:solidFill>
                  <a:srgbClr val="0B3A7F"/>
                </a:solidFill>
                <a:latin typeface="Atkinson Hyperlegible" pitchFamily="2" charset="0"/>
              </a:rPr>
              <a:t>Редактирование макроса с помощью </a:t>
            </a:r>
            <a:r>
              <a:rPr lang="ru" sz="5400" spc="-12" dirty="0" err="1">
                <a:solidFill>
                  <a:srgbClr val="0B3A7F"/>
                </a:solidFill>
                <a:latin typeface="Atkinson Hyperlegible" pitchFamily="2" charset="0"/>
              </a:rPr>
              <a:t>Блокнота</a:t>
            </a:r>
            <a:endParaRPr lang="en-US" sz="5400" spc="-12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E478315-DBC0-74D7-D21B-766D6277D168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0C445970-1580-29D3-43FC-D53790CFF8AF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0" name="Freeform 3">
                <a:extLst>
                  <a:ext uri="{FF2B5EF4-FFF2-40B4-BE49-F238E27FC236}">
                    <a16:creationId xmlns:a16="http://schemas.microsoft.com/office/drawing/2014/main" id="{D44280A3-D2A5-A02E-DE6F-D154C0B48028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0D4E7503-9BDE-F816-7857-A8DD93898BBC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FA74D4F-6459-61F8-B9FB-A6B2D703B0C0}"/>
              </a:ext>
            </a:extLst>
          </p:cNvPr>
          <p:cNvGrpSpPr/>
          <p:nvPr/>
        </p:nvGrpSpPr>
        <p:grpSpPr>
          <a:xfrm>
            <a:off x="152400" y="1130317"/>
            <a:ext cx="851038" cy="1193783"/>
            <a:chOff x="934259" y="4732279"/>
            <a:chExt cx="851038" cy="1193783"/>
          </a:xfrm>
        </p:grpSpPr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70E34695-176A-A7EE-F820-2610B5526DE2}"/>
                </a:ext>
              </a:extLst>
            </p:cNvPr>
            <p:cNvSpPr/>
            <p:nvPr/>
          </p:nvSpPr>
          <p:spPr>
            <a:xfrm>
              <a:off x="934259" y="5075024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6" name="TextBox 13">
              <a:extLst>
                <a:ext uri="{FF2B5EF4-FFF2-40B4-BE49-F238E27FC236}">
                  <a16:creationId xmlns:a16="http://schemas.microsoft.com/office/drawing/2014/main" id="{375F4EA6-8C41-6FC4-386F-4F9304CA0375}"/>
                </a:ext>
              </a:extLst>
            </p:cNvPr>
            <p:cNvSpPr txBox="1"/>
            <p:nvPr/>
          </p:nvSpPr>
          <p:spPr>
            <a:xfrm>
              <a:off x="1174699" y="47322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16627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FDBBF-7AE3-1874-8B5E-25E64D4BA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3238500"/>
            <a:ext cx="15773400" cy="6527007"/>
          </a:xfrm>
        </p:spPr>
        <p:txBody>
          <a:bodyPr>
            <a:normAutofit/>
          </a:bodyPr>
          <a:lstStyle/>
          <a:p>
            <a:r>
              <a:rPr lang="ru" sz="3600" dirty="0">
                <a:latin typeface="Atkinson Hyperlegible" pitchFamily="2" charset="0"/>
              </a:rPr>
              <a:t>По умолчанию файлы WHONET хранятся в папке C:\WHONET\Macros.</a:t>
            </a:r>
          </a:p>
          <a:p>
            <a:r>
              <a:rPr lang="ru" sz="3600" dirty="0">
                <a:latin typeface="Atkinson Hyperlegible" pitchFamily="2" charset="0"/>
              </a:rPr>
              <a:t>Отсюда вы можете создавать резервные копии или отправлять копии своим коллегам по электронной почте.</a:t>
            </a:r>
          </a:p>
          <a:p>
            <a:r>
              <a:rPr lang="ru" sz="3600" dirty="0">
                <a:latin typeface="Atkinson Hyperlegible" pitchFamily="2" charset="0"/>
              </a:rPr>
              <a:t>Макросы, как правило, не содержат конфиденциальной информации, поэтому ими можно свободно делиться с коллегами.</a:t>
            </a:r>
          </a:p>
          <a:p>
            <a:pPr lvl="1"/>
            <a:r>
              <a:rPr lang="ru" sz="3600" dirty="0">
                <a:latin typeface="Atkinson Hyperlegible" pitchFamily="2" charset="0"/>
              </a:rPr>
              <a:t>Редкое исключение: если вы определяете макрос, используя имена пациентов или другую конфиденциальную информацию, то не следует ею делиться.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8B87E2EE-63B2-8E39-63C5-D91BE074AFA6}"/>
              </a:ext>
            </a:extLst>
          </p:cNvPr>
          <p:cNvSpPr txBox="1"/>
          <p:nvPr/>
        </p:nvSpPr>
        <p:spPr>
          <a:xfrm>
            <a:off x="1447800" y="473192"/>
            <a:ext cx="16572576" cy="1969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Как поделиться макросом или создать его резервную копию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34C5286-91DF-C66F-6C9F-9099B4A313BD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9" name="Group 2">
              <a:extLst>
                <a:ext uri="{FF2B5EF4-FFF2-40B4-BE49-F238E27FC236}">
                  <a16:creationId xmlns:a16="http://schemas.microsoft.com/office/drawing/2014/main" id="{82FD9CB2-C764-BC3D-FED7-E5B0EBC55572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1" name="Freeform 3">
                <a:extLst>
                  <a:ext uri="{FF2B5EF4-FFF2-40B4-BE49-F238E27FC236}">
                    <a16:creationId xmlns:a16="http://schemas.microsoft.com/office/drawing/2014/main" id="{A6263D2E-F322-FFA5-6590-29D6EAAF6ECC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E542FFF4-F529-73D1-583B-B178090B144D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68B7BD9-76A1-EB9F-6C29-7524B2B55612}"/>
              </a:ext>
            </a:extLst>
          </p:cNvPr>
          <p:cNvGrpSpPr/>
          <p:nvPr/>
        </p:nvGrpSpPr>
        <p:grpSpPr>
          <a:xfrm>
            <a:off x="152400" y="1130317"/>
            <a:ext cx="851038" cy="1193783"/>
            <a:chOff x="934259" y="4732279"/>
            <a:chExt cx="851038" cy="1193783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51260F8-47DE-494E-D6A1-D12CF67BDC3B}"/>
                </a:ext>
              </a:extLst>
            </p:cNvPr>
            <p:cNvSpPr/>
            <p:nvPr/>
          </p:nvSpPr>
          <p:spPr>
            <a:xfrm>
              <a:off x="934259" y="5075024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CC429EC-9124-72CA-AB36-9E0A7ADF574B}"/>
                </a:ext>
              </a:extLst>
            </p:cNvPr>
            <p:cNvSpPr txBox="1"/>
            <p:nvPr/>
          </p:nvSpPr>
          <p:spPr>
            <a:xfrm>
              <a:off x="1174699" y="47322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72693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FDBBF-7AE3-1874-8B5E-25E64D4BA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164" y="1473062"/>
            <a:ext cx="17289655" cy="6527007"/>
          </a:xfrm>
        </p:spPr>
        <p:txBody>
          <a:bodyPr>
            <a:normAutofit/>
          </a:bodyPr>
          <a:lstStyle/>
          <a:p>
            <a:r>
              <a:rPr lang="ru" sz="3600" dirty="0">
                <a:latin typeface="Atkinson Hyperlegible" pitchFamily="2" charset="0"/>
              </a:rPr>
              <a:t>По умолчанию макросы WHONET сохраняются в папке C:\WHONET\Macros</a:t>
            </a:r>
          </a:p>
          <a:p>
            <a:r>
              <a:rPr lang="ru" sz="3600" dirty="0">
                <a:latin typeface="Atkinson Hyperlegible" pitchFamily="2" charset="0"/>
              </a:rPr>
              <a:t>Изменить это местоположение можно через пункт «Настройки» в главном меню «Файл».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6CB35322-1EC5-552D-3A92-16E7F9B83232}"/>
              </a:ext>
            </a:extLst>
          </p:cNvPr>
          <p:cNvSpPr txBox="1"/>
          <p:nvPr/>
        </p:nvSpPr>
        <p:spPr>
          <a:xfrm>
            <a:off x="1365604" y="112731"/>
            <a:ext cx="1707479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Местоположение макросов по умолчанию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B921B5-8C16-26FA-7ED0-B36D0579D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3795075"/>
            <a:ext cx="5334000" cy="61228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4ACA2C-25D6-FC81-6328-2D26EAE2B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4911" y="3843617"/>
            <a:ext cx="9160180" cy="6025748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AB019E9-C994-20B1-736E-F039C7EB589F}"/>
              </a:ext>
            </a:extLst>
          </p:cNvPr>
          <p:cNvSpPr/>
          <p:nvPr/>
        </p:nvSpPr>
        <p:spPr>
          <a:xfrm>
            <a:off x="7724911" y="5219700"/>
            <a:ext cx="9606155" cy="455251"/>
          </a:xfrm>
          <a:prstGeom prst="roundRect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1F18F98-F707-E198-AE3E-C647B18D2EE1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3D8C66CC-8EBD-29A0-BAF8-44E2E173BEF9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8" name="Freeform 3">
                <a:extLst>
                  <a:ext uri="{FF2B5EF4-FFF2-40B4-BE49-F238E27FC236}">
                    <a16:creationId xmlns:a16="http://schemas.microsoft.com/office/drawing/2014/main" id="{3974DD42-F571-DB58-56C3-3F6BDA6D620A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EF21198-879E-9FE9-6B1F-9EF825811F3C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5831A9C-1AEB-6478-AD09-639FCD744A74}"/>
              </a:ext>
            </a:extLst>
          </p:cNvPr>
          <p:cNvGrpSpPr/>
          <p:nvPr/>
        </p:nvGrpSpPr>
        <p:grpSpPr>
          <a:xfrm>
            <a:off x="126610" y="1130317"/>
            <a:ext cx="876828" cy="1193783"/>
            <a:chOff x="934259" y="4732279"/>
            <a:chExt cx="851038" cy="1193783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D1144CF9-A593-D537-1DA7-F9CD6A2241CD}"/>
                </a:ext>
              </a:extLst>
            </p:cNvPr>
            <p:cNvSpPr/>
            <p:nvPr/>
          </p:nvSpPr>
          <p:spPr>
            <a:xfrm>
              <a:off x="934259" y="5075024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E337532C-8F9F-B809-FB62-8C3A43761506}"/>
                </a:ext>
              </a:extLst>
            </p:cNvPr>
            <p:cNvSpPr txBox="1"/>
            <p:nvPr/>
          </p:nvSpPr>
          <p:spPr>
            <a:xfrm>
              <a:off x="1174699" y="47322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40898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FDBBF-7AE3-1874-8B5E-25E64D4BA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647629"/>
            <a:ext cx="14516100" cy="6527007"/>
          </a:xfrm>
        </p:spPr>
        <p:txBody>
          <a:bodyPr>
            <a:noAutofit/>
          </a:bodyPr>
          <a:lstStyle/>
          <a:p>
            <a:r>
              <a:rPr lang="ru" sz="4000" dirty="0">
                <a:latin typeface="Atkinson Hyperlegible" pitchFamily="2" charset="0"/>
              </a:rPr>
              <a:t>Отдельные макросы WHONET можно объединять в пользовательские отчеты WHONET.</a:t>
            </a:r>
          </a:p>
          <a:p>
            <a:pPr marL="0" indent="0">
              <a:buNone/>
            </a:pPr>
            <a:endParaRPr lang="en-US" sz="4000" dirty="0">
              <a:latin typeface="Atkinson Hyperlegible" pitchFamily="2" charset="0"/>
            </a:endParaRPr>
          </a:p>
          <a:p>
            <a:r>
              <a:rPr lang="ru" sz="4000" dirty="0">
                <a:latin typeface="Atkinson Hyperlegible" pitchFamily="2" charset="0"/>
              </a:rPr>
              <a:t>Более подробное описание отчетов WHONET приведено в Модуле 6 данного учебного курса.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21A7CFD8-99FF-44EE-2A20-492C7FE5EFFE}"/>
              </a:ext>
            </a:extLst>
          </p:cNvPr>
          <p:cNvSpPr txBox="1"/>
          <p:nvPr/>
        </p:nvSpPr>
        <p:spPr>
          <a:xfrm>
            <a:off x="1715424" y="124509"/>
            <a:ext cx="16572576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12" dirty="0">
                <a:solidFill>
                  <a:srgbClr val="0B3A7F"/>
                </a:solidFill>
                <a:latin typeface="Atkinson Hyperlegible" pitchFamily="2" charset="0"/>
              </a:rPr>
              <a:t>Введение в отчеты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C02CD45-03CE-D982-B855-1CD311417BE2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4" name="Group 2">
              <a:extLst>
                <a:ext uri="{FF2B5EF4-FFF2-40B4-BE49-F238E27FC236}">
                  <a16:creationId xmlns:a16="http://schemas.microsoft.com/office/drawing/2014/main" id="{E298E97A-35B4-2F35-8142-2BA49F07D052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7" name="Freeform 3">
                <a:extLst>
                  <a:ext uri="{FF2B5EF4-FFF2-40B4-BE49-F238E27FC236}">
                    <a16:creationId xmlns:a16="http://schemas.microsoft.com/office/drawing/2014/main" id="{BF6155E2-F192-5E85-A562-B7F59DC090C2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2AA29E1-9FB6-458C-223C-924E4B9E1DBC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BB16FFE-CDDE-AE69-7E6C-7D9D1DF61E2E}"/>
              </a:ext>
            </a:extLst>
          </p:cNvPr>
          <p:cNvGrpSpPr/>
          <p:nvPr/>
        </p:nvGrpSpPr>
        <p:grpSpPr>
          <a:xfrm>
            <a:off x="152400" y="1130317"/>
            <a:ext cx="851038" cy="1193783"/>
            <a:chOff x="934259" y="4732279"/>
            <a:chExt cx="851038" cy="1193783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245F061E-CC33-6FA8-D13B-8FFE4A05BBB0}"/>
                </a:ext>
              </a:extLst>
            </p:cNvPr>
            <p:cNvSpPr/>
            <p:nvPr/>
          </p:nvSpPr>
          <p:spPr>
            <a:xfrm>
              <a:off x="934259" y="5075024"/>
              <a:ext cx="851038" cy="851038"/>
            </a:xfrm>
            <a:custGeom>
              <a:avLst/>
              <a:gdLst/>
              <a:ahLst/>
              <a:cxnLst/>
              <a:rect l="l" t="t" r="r" b="b"/>
              <a:pathLst>
                <a:path w="851038" h="851038">
                  <a:moveTo>
                    <a:pt x="0" y="0"/>
                  </a:moveTo>
                  <a:lnTo>
                    <a:pt x="851037" y="0"/>
                  </a:lnTo>
                  <a:lnTo>
                    <a:pt x="851037" y="851038"/>
                  </a:lnTo>
                  <a:lnTo>
                    <a:pt x="0" y="85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B8E980A4-82D9-A080-262F-3C7D8B2BA879}"/>
                </a:ext>
              </a:extLst>
            </p:cNvPr>
            <p:cNvSpPr txBox="1"/>
            <p:nvPr/>
          </p:nvSpPr>
          <p:spPr>
            <a:xfrm>
              <a:off x="1174699" y="4732279"/>
              <a:ext cx="358415" cy="1084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829"/>
                </a:lnSpc>
              </a:pPr>
              <a:r>
                <a:rPr lang="ru" sz="3931" spc="-39" dirty="0">
                  <a:solidFill>
                    <a:srgbClr val="FFFFFF"/>
                  </a:solidFill>
                  <a:latin typeface="Atkinson Hyperlegible" pitchFamily="2" charset="0"/>
                </a:rPr>
                <a:t>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58449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6096000" y="4686300"/>
            <a:ext cx="5162823" cy="5086623"/>
          </a:xfrm>
          <a:custGeom>
            <a:avLst/>
            <a:gdLst/>
            <a:ahLst/>
            <a:cxnLst/>
            <a:rect l="l" t="t" r="r" b="b"/>
            <a:pathLst>
              <a:path w="6382023" h="6382023">
                <a:moveTo>
                  <a:pt x="0" y="0"/>
                </a:moveTo>
                <a:lnTo>
                  <a:pt x="6382022" y="0"/>
                </a:lnTo>
                <a:lnTo>
                  <a:pt x="6382022" y="6382023"/>
                </a:lnTo>
                <a:lnTo>
                  <a:pt x="0" y="63820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904999" y="175113"/>
            <a:ext cx="14368461" cy="1094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Спасибо за просмотр модуля 4: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057400" y="3162300"/>
            <a:ext cx="15826775" cy="8091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16"/>
              </a:lnSpc>
            </a:pPr>
            <a:r>
              <a:rPr lang="ru" sz="4726" spc="-23" dirty="0">
                <a:solidFill>
                  <a:srgbClr val="0B3A7F"/>
                </a:solidFill>
                <a:latin typeface="Atkinson Hyperlegible" pitchFamily="2" charset="0"/>
              </a:rPr>
              <a:t>Далее – Модуль 5: Анализ и интерпретация данных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3747A77-EEE0-04AF-DCC7-3E78A33CE11B}"/>
              </a:ext>
            </a:extLst>
          </p:cNvPr>
          <p:cNvGrpSpPr/>
          <p:nvPr/>
        </p:nvGrpSpPr>
        <p:grpSpPr>
          <a:xfrm>
            <a:off x="165100" y="133238"/>
            <a:ext cx="882162" cy="895462"/>
            <a:chOff x="165100" y="133238"/>
            <a:chExt cx="882162" cy="895462"/>
          </a:xfrm>
        </p:grpSpPr>
        <p:grpSp>
          <p:nvGrpSpPr>
            <p:cNvPr id="9" name="Group 2">
              <a:extLst>
                <a:ext uri="{FF2B5EF4-FFF2-40B4-BE49-F238E27FC236}">
                  <a16:creationId xmlns:a16="http://schemas.microsoft.com/office/drawing/2014/main" id="{C9634FC8-C60F-28A7-819B-7E3DB7658632}"/>
                </a:ext>
              </a:extLst>
            </p:cNvPr>
            <p:cNvGrpSpPr/>
            <p:nvPr/>
          </p:nvGrpSpPr>
          <p:grpSpPr>
            <a:xfrm>
              <a:off x="165100" y="146538"/>
              <a:ext cx="882162" cy="882162"/>
              <a:chOff x="133613" y="0"/>
              <a:chExt cx="6350000" cy="6350000"/>
            </a:xfrm>
          </p:grpSpPr>
          <p:sp>
            <p:nvSpPr>
              <p:cNvPr id="11" name="Freeform 3">
                <a:extLst>
                  <a:ext uri="{FF2B5EF4-FFF2-40B4-BE49-F238E27FC236}">
                    <a16:creationId xmlns:a16="http://schemas.microsoft.com/office/drawing/2014/main" id="{EF2CA4AE-3B0F-86C7-65BF-C3F313F49229}"/>
                  </a:ext>
                </a:extLst>
              </p:cNvPr>
              <p:cNvSpPr/>
              <p:nvPr/>
            </p:nvSpPr>
            <p:spPr>
              <a:xfrm>
                <a:off x="133613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D8815"/>
              </a:solidFill>
            </p:spPr>
            <p:txBody>
              <a:bodyPr/>
              <a:lstStyle/>
              <a:p>
                <a:endParaRPr lang="en-US">
                  <a:latin typeface="Atkinson Hyperlegible" pitchFamily="2" charset="0"/>
                </a:endParaRPr>
              </a:p>
            </p:txBody>
          </p:sp>
        </p:grpSp>
        <p:sp>
          <p:nvSpPr>
            <p:cNvPr id="10" name="TextBox 5">
              <a:extLst>
                <a:ext uri="{FF2B5EF4-FFF2-40B4-BE49-F238E27FC236}">
                  <a16:creationId xmlns:a16="http://schemas.microsoft.com/office/drawing/2014/main" id="{8CC6EEDE-C39A-1479-E70C-897F657E92FB}"/>
                </a:ext>
              </a:extLst>
            </p:cNvPr>
            <p:cNvSpPr txBox="1"/>
            <p:nvPr/>
          </p:nvSpPr>
          <p:spPr>
            <a:xfrm>
              <a:off x="276113" y="133238"/>
              <a:ext cx="623012" cy="7768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58"/>
                </a:lnSpc>
              </a:pPr>
              <a:r>
                <a:rPr lang="ru" sz="4113" spc="-102" dirty="0">
                  <a:solidFill>
                    <a:srgbClr val="FFFFFF"/>
                  </a:solidFill>
                  <a:latin typeface="Atkinson Hyperlegible" pitchFamily="2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2980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1122</TotalTime>
  <Words>2447</Words>
  <Application>Microsoft Macintosh PowerPoint</Application>
  <PresentationFormat>Custom</PresentationFormat>
  <Paragraphs>397</Paragraphs>
  <Slides>66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2" baseType="lpstr">
      <vt:lpstr>Atkinson Hyperlegible</vt:lpstr>
      <vt:lpstr>Calibri</vt:lpstr>
      <vt:lpstr>Arial</vt:lpstr>
      <vt:lpstr>Tahoma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4: Data analysis - Overview of features</dc:title>
  <dc:creator>John Stelling</dc:creator>
  <cp:lastModifiedBy>COJOCARU, Radu</cp:lastModifiedBy>
  <cp:revision>44</cp:revision>
  <dcterms:created xsi:type="dcterms:W3CDTF">2006-08-16T00:00:00Z</dcterms:created>
  <dcterms:modified xsi:type="dcterms:W3CDTF">2026-10-26T17:22:37Z</dcterms:modified>
  <dc:identifier>DAFpkSJVDS0</dc:identifier>
</cp:coreProperties>
</file>